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</p:sldIdLst>
  <p:sldSz cx="9144000" cy="6858000" type="screen4x3"/>
  <p:notesSz cx="6858000" cy="9144000"/>
  <p:embeddedFontLst>
    <p:embeddedFont>
      <p:font typeface="Questrial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1A42B7-D1ED-4FAF-96EE-C2D3F26BE832}">
  <a:tblStyle styleId="{6D1A42B7-D1ED-4FAF-96EE-C2D3F26BE832}" styleName="Table_0"/>
  <a:tblStyle styleId="{ECDEB62D-96F2-4BB3-9BBE-DD72F20CD207}" styleName="Table_1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2EE"/>
          </a:solidFill>
        </a:fill>
      </a:tcStyle>
    </a:wholeTbl>
    <a:band1H>
      <a:tcStyle>
        <a:tcBdr/>
        <a:fill>
          <a:solidFill>
            <a:srgbClr val="E0E5DB"/>
          </a:solidFill>
        </a:fill>
      </a:tcStyle>
    </a:band1H>
    <a:band1V>
      <a:tcStyle>
        <a:tcBdr/>
        <a:fill>
          <a:solidFill>
            <a:srgbClr val="E0E5DB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9" name="Shape 90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7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102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Shape 9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18" cy="4114884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111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Shape 9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112</a:t>
            </a:r>
            <a:endParaRPr dirty="0"/>
          </a:p>
        </p:txBody>
      </p:sp>
      <p:sp>
        <p:nvSpPr>
          <p:cNvPr id="983" name="Shape 9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Slide 113</a:t>
            </a:r>
            <a:endParaRPr/>
          </a:p>
        </p:txBody>
      </p:sp>
      <p:sp>
        <p:nvSpPr>
          <p:cNvPr id="989" name="Shape 9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103</a:t>
            </a:r>
            <a:endParaRPr dirty="0"/>
          </a:p>
        </p:txBody>
      </p:sp>
      <p:sp>
        <p:nvSpPr>
          <p:cNvPr id="918" name="Shape 9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104</a:t>
            </a:r>
            <a:endParaRPr dirty="0"/>
          </a:p>
        </p:txBody>
      </p:sp>
      <p:sp>
        <p:nvSpPr>
          <p:cNvPr id="924" name="Shape 9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105</a:t>
            </a:r>
            <a:endParaRPr dirty="0"/>
          </a:p>
        </p:txBody>
      </p:sp>
      <p:sp>
        <p:nvSpPr>
          <p:cNvPr id="936" name="Shape 9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106</a:t>
            </a:r>
            <a:endParaRPr dirty="0"/>
          </a:p>
        </p:txBody>
      </p:sp>
      <p:sp>
        <p:nvSpPr>
          <p:cNvPr id="943" name="Shape 9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107</a:t>
            </a:r>
            <a:endParaRPr dirty="0"/>
          </a:p>
        </p:txBody>
      </p:sp>
      <p:sp>
        <p:nvSpPr>
          <p:cNvPr id="949" name="Shape 9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108</a:t>
            </a:r>
            <a:endParaRPr dirty="0"/>
          </a:p>
        </p:txBody>
      </p:sp>
      <p:sp>
        <p:nvSpPr>
          <p:cNvPr id="956" name="Shape 9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109</a:t>
            </a:r>
            <a:endParaRPr dirty="0"/>
          </a:p>
        </p:txBody>
      </p:sp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Shape 9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9" name="Shape 9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89575" tIns="44775" rIns="89575" bIns="44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110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Shape 9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89575" tIns="44775" rIns="89575" bIns="44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0" y="94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2" marR="0" lvl="0" indent="-4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gradFill>
          <a:gsLst>
            <a:gs pos="0">
              <a:srgbClr val="ECEFE8"/>
            </a:gs>
            <a:gs pos="100000">
              <a:srgbClr val="7C9263"/>
            </a:gs>
          </a:gsLst>
          <a:lin ang="120000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371600" y="19812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44D26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rgbClr val="444D2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371599" y="3886200"/>
            <a:ext cx="6553200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32004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352800" y="6096000"/>
            <a:ext cx="5714999" cy="7236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61893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2"/>
          </p:nvPr>
        </p:nvSpPr>
        <p:spPr>
          <a:xfrm>
            <a:off x="3905955" y="6114910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05648" y="6266610"/>
            <a:ext cx="3226889" cy="38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0" y="2133600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rgbClr val="5F7488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rgbClr val="A4B595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gradFill>
          <a:gsLst>
            <a:gs pos="0">
              <a:srgbClr val="ECEFE8"/>
            </a:gs>
            <a:gs pos="100000">
              <a:srgbClr val="7C9263"/>
            </a:gs>
          </a:gsLst>
          <a:lin ang="120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3352800" y="6096000"/>
            <a:ext cx="5714999" cy="723619"/>
          </a:xfrm>
          <a:prstGeom prst="rect">
            <a:avLst/>
          </a:prstGeom>
          <a:solidFill>
            <a:srgbClr val="297FA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61893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371600" y="19812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3810000" y="6114910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44D26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rgbClr val="444D2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1371599" y="3886200"/>
            <a:ext cx="6553200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32004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0" y="6121425"/>
            <a:ext cx="1904999" cy="67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rgbClr val="61893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rgbClr val="0D467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00" y="222436"/>
            <a:ext cx="9298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28600" y="61722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10400" y="5638800"/>
            <a:ext cx="2002154" cy="10388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Shape 912"/>
          <p:cNvPicPr preferRelativeResize="0"/>
          <p:nvPr/>
        </p:nvPicPr>
        <p:blipFill rotWithShape="1">
          <a:blip r:embed="rId3">
            <a:alphaModFix/>
          </a:blip>
          <a:srcRect l="59815" t="3047" r="4256" b="4544"/>
          <a:stretch/>
        </p:blipFill>
        <p:spPr>
          <a:xfrm>
            <a:off x="0" y="0"/>
            <a:ext cx="9144000" cy="696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Shape 9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9325" y="4267200"/>
            <a:ext cx="1287600" cy="5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Shape 9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EQuiP Rubric for Science v3.0 Professional Learning </a:t>
            </a:r>
          </a:p>
        </p:txBody>
      </p:sp>
      <p:sp>
        <p:nvSpPr>
          <p:cNvPr id="915" name="Shape 915"/>
          <p:cNvSpPr txBox="1"/>
          <p:nvPr/>
        </p:nvSpPr>
        <p:spPr>
          <a:xfrm>
            <a:off x="0" y="5029200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4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5: Rubric Providing Feedback, Evaluation, and Guidance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 txBox="1"/>
          <p:nvPr/>
        </p:nvSpPr>
        <p:spPr>
          <a:xfrm>
            <a:off x="152400" y="1676400"/>
            <a:ext cx="8717400" cy="4500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5300" marR="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Students are interpreting the data they collected during a visit to a local ecosystem, using the Project Noah website. Students build on these identifications in Investigation 2 when they “</a:t>
            </a:r>
            <a:r>
              <a:rPr lang="en-US" sz="2500" b="0" i="0" u="sng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analyze and interpret data to provide evidence for phenomena</a:t>
            </a: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 (NGSS appendix F).</a:t>
            </a:r>
          </a:p>
          <a:p>
            <a:pPr marL="495300" marR="0" lvl="1" indent="-4572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activity in which students use ratios to estimate population size in a larger area does not help them make sense of the phenomena of biodiversity.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0" name="Shape 980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8017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Examples of Feedback (1 dimension)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All Written Responses </a:t>
            </a:r>
          </a:p>
        </p:txBody>
      </p:sp>
      <p:sp>
        <p:nvSpPr>
          <p:cNvPr id="986" name="Shape 986"/>
          <p:cNvSpPr txBox="1">
            <a:spLocks noGrp="1"/>
          </p:cNvSpPr>
          <p:nvPr>
            <p:ph type="body" idx="1"/>
          </p:nvPr>
        </p:nvSpPr>
        <p:spPr>
          <a:xfrm>
            <a:off x="81023" y="1447800"/>
            <a:ext cx="9062976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23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Criteri</a:t>
            </a:r>
            <a:r>
              <a:rPr lang="en-US" sz="23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n-US" sz="23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-based:</a:t>
            </a:r>
            <a:r>
              <a:rPr lang="en-US" sz="23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Written comments are based on the criteria used for review in each dimension. No extraneous or personal comments are included.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23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Evidence Cited:</a:t>
            </a:r>
            <a:r>
              <a:rPr lang="en-US" sz="23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Written comments suggest that the reviewer looked for evidence in the lesson or unit that address each criterion of a given dimension. Examples are provided that cite where and how the criteria are met or not met.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23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Improvement Suggested:</a:t>
            </a:r>
            <a:r>
              <a:rPr lang="en-US" sz="23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When improvements are identified to meet criteria or strengthen the lesson or unit, specific information is provided about how and where such improvement should be added to the material.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23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Clarity Provided:</a:t>
            </a:r>
            <a:r>
              <a:rPr lang="en-US" sz="23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Written comments are constructed in 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23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manner keeping with basic grammar, spelling, sentence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23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structure, and conventions</a:t>
            </a:r>
            <a:r>
              <a:rPr lang="en-US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1700"/>
              </a:spcBef>
              <a:buClr>
                <a:srgbClr val="0D467A"/>
              </a:buClr>
              <a:buSzPct val="25000"/>
              <a:buFont typeface="Merriweather Sans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5 Reflection</a:t>
            </a:r>
          </a:p>
        </p:txBody>
      </p:sp>
      <p:sp>
        <p:nvSpPr>
          <p:cNvPr id="992" name="Shape 992"/>
          <p:cNvSpPr txBox="1"/>
          <p:nvPr/>
        </p:nvSpPr>
        <p:spPr>
          <a:xfrm>
            <a:off x="790222" y="1245862"/>
            <a:ext cx="7552267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1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do we employ evidence, reasoning, feedback, evaluation, and guidance when using the EQuIP Rubric to examine instructional materials?</a:t>
            </a:r>
          </a:p>
          <a:p>
            <a:pPr marL="457200" marR="0" lvl="1" indent="0" algn="l" rtl="0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3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79935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5: Providing Feedback, Evaluation, &amp; Guidance</a:t>
            </a:r>
          </a:p>
        </p:txBody>
      </p:sp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xfrm>
            <a:off x="790222" y="1245862"/>
            <a:ext cx="7552267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1893C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1" indent="0" algn="ctr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61893C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do we employ evidence, reasoning, feedback, evaluation, and guidance when using the EQuIP Rubric to examine instructional materials?</a:t>
            </a:r>
          </a:p>
          <a:p>
            <a:pPr marL="457200" marR="0" lvl="1" indent="0" algn="l" rtl="0">
              <a:spcBef>
                <a:spcPts val="1550"/>
              </a:spcBef>
              <a:spcAft>
                <a:spcPts val="0"/>
              </a:spcAft>
              <a:buClr>
                <a:srgbClr val="61893C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0" algn="l" rtl="0">
              <a:spcBef>
                <a:spcPts val="550"/>
              </a:spcBef>
              <a:spcAft>
                <a:spcPts val="0"/>
              </a:spcAft>
              <a:buClr>
                <a:srgbClr val="61893C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None/>
            </a:pPr>
            <a:endParaRPr sz="23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Response Form</a:t>
            </a:r>
          </a:p>
        </p:txBody>
      </p:sp>
      <p:cxnSp>
        <p:nvCxnSpPr>
          <p:cNvPr id="927" name="Shape 927"/>
          <p:cNvCxnSpPr/>
          <p:nvPr/>
        </p:nvCxnSpPr>
        <p:spPr>
          <a:xfrm flipH="1">
            <a:off x="1713057" y="1589588"/>
            <a:ext cx="1689900" cy="156299"/>
          </a:xfrm>
          <a:prstGeom prst="straightConnector1">
            <a:avLst/>
          </a:prstGeom>
          <a:noFill/>
          <a:ln w="19050" cap="flat" cmpd="sng">
            <a:solidFill>
              <a:srgbClr val="B45F06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cxnSp>
        <p:nvCxnSpPr>
          <p:cNvPr id="928" name="Shape 928"/>
          <p:cNvCxnSpPr/>
          <p:nvPr/>
        </p:nvCxnSpPr>
        <p:spPr>
          <a:xfrm>
            <a:off x="3402957" y="1589588"/>
            <a:ext cx="1527900" cy="77999"/>
          </a:xfrm>
          <a:prstGeom prst="straightConnector1">
            <a:avLst/>
          </a:prstGeom>
          <a:noFill/>
          <a:ln w="19050" cap="flat" cmpd="sng">
            <a:solidFill>
              <a:srgbClr val="B45F06"/>
            </a:solidFill>
            <a:prstDash val="solid"/>
            <a:round/>
            <a:headEnd type="none" w="med" len="med"/>
            <a:tailEnd type="stealth" w="lg" len="lg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</p:cxnSp>
      <p:pic>
        <p:nvPicPr>
          <p:cNvPr id="929" name="Shape 929" descr="scoring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461" b="11461"/>
          <a:stretch/>
        </p:blipFill>
        <p:spPr>
          <a:xfrm>
            <a:off x="381000" y="1905000"/>
            <a:ext cx="88611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Shape 930"/>
          <p:cNvSpPr/>
          <p:nvPr/>
        </p:nvSpPr>
        <p:spPr>
          <a:xfrm>
            <a:off x="3152986" y="2517986"/>
            <a:ext cx="822900" cy="822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10000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1" name="Shape 931"/>
          <p:cNvSpPr/>
          <p:nvPr/>
        </p:nvSpPr>
        <p:spPr>
          <a:xfrm>
            <a:off x="4871719" y="1823719"/>
            <a:ext cx="822960" cy="822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10000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2" name="Shape 932"/>
          <p:cNvSpPr/>
          <p:nvPr/>
        </p:nvSpPr>
        <p:spPr>
          <a:xfrm>
            <a:off x="6629400" y="1828800"/>
            <a:ext cx="822960" cy="822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10000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3" name="Shape 933"/>
          <p:cNvSpPr/>
          <p:nvPr/>
        </p:nvSpPr>
        <p:spPr>
          <a:xfrm>
            <a:off x="7848600" y="1828800"/>
            <a:ext cx="822960" cy="822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45F06"/>
          </a:solidFill>
          <a:ln w="10000" cap="flat" cmpd="sng">
            <a:solidFill>
              <a:srgbClr val="B45F06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Evidence</a:t>
            </a:r>
          </a:p>
        </p:txBody>
      </p:sp>
      <p:pic>
        <p:nvPicPr>
          <p:cNvPr id="939" name="Shape 9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6125" y="1118129"/>
            <a:ext cx="5857875" cy="38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Shape 940"/>
          <p:cNvSpPr txBox="1"/>
          <p:nvPr/>
        </p:nvSpPr>
        <p:spPr>
          <a:xfrm>
            <a:off x="206061" y="1769008"/>
            <a:ext cx="3948249" cy="3600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 can see it, point to it in a lesson or unit, highlight it, or quote it directly from what is written.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Reasoning</a:t>
            </a:r>
          </a:p>
        </p:txBody>
      </p:sp>
      <p:sp>
        <p:nvSpPr>
          <p:cNvPr id="946" name="Shape 946"/>
          <p:cNvSpPr txBox="1"/>
          <p:nvPr/>
        </p:nvSpPr>
        <p:spPr>
          <a:xfrm>
            <a:off x="1512711" y="2077591"/>
            <a:ext cx="6412088" cy="2054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Use reasoning to explain how the pieces of evidence connect to the rubric criteria.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Feedback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4842932" y="2052619"/>
            <a:ext cx="4063295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Statements made to teachers, lesson developers, and other educators about what evidence is or is not explicit in a lesson or unit.</a:t>
            </a:r>
          </a:p>
        </p:txBody>
      </p:sp>
      <p:pic>
        <p:nvPicPr>
          <p:cNvPr id="953" name="Shape 953"/>
          <p:cNvPicPr preferRelativeResize="0"/>
          <p:nvPr/>
        </p:nvPicPr>
        <p:blipFill rotWithShape="1">
          <a:blip r:embed="rId3">
            <a:alphaModFix/>
          </a:blip>
          <a:srcRect r="8565"/>
          <a:stretch/>
        </p:blipFill>
        <p:spPr>
          <a:xfrm>
            <a:off x="237065" y="2251881"/>
            <a:ext cx="4334933" cy="3140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Evaluation</a:t>
            </a:r>
          </a:p>
        </p:txBody>
      </p:sp>
      <p:sp>
        <p:nvSpPr>
          <p:cNvPr id="959" name="Shape 959"/>
          <p:cNvSpPr txBox="1"/>
          <p:nvPr/>
        </p:nvSpPr>
        <p:spPr>
          <a:xfrm>
            <a:off x="1535284" y="2175933"/>
            <a:ext cx="6208889" cy="2758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8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Determining whether there is sufficient and compelling evidence to meet the rubric criteria.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Guidance</a:t>
            </a:r>
          </a:p>
        </p:txBody>
      </p:sp>
      <p:sp>
        <p:nvSpPr>
          <p:cNvPr id="965" name="Shape 965"/>
          <p:cNvSpPr txBox="1"/>
          <p:nvPr/>
        </p:nvSpPr>
        <p:spPr>
          <a:xfrm>
            <a:off x="104420" y="2244100"/>
            <a:ext cx="4189500" cy="255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Suggestions for improvement provided to the developers of the instructional materials we examine.</a:t>
            </a:r>
          </a:p>
        </p:txBody>
      </p:sp>
      <p:pic>
        <p:nvPicPr>
          <p:cNvPr id="966" name="Shape 9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1687" y="2347961"/>
            <a:ext cx="4309890" cy="284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>
            <a:spLocks noGrp="1"/>
          </p:cNvSpPr>
          <p:nvPr>
            <p:ph type="body" idx="1"/>
          </p:nvPr>
        </p:nvSpPr>
        <p:spPr>
          <a:xfrm>
            <a:off x="311150" y="1475900"/>
            <a:ext cx="8531100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Elements are the grade-level specific bullet points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that are displayed in the SEP, DCI, and CCC sections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of the foundation boxes, and can be found in the NGSS appendices. They guide learning at specific grade levels.</a:t>
            </a:r>
          </a:p>
        </p:txBody>
      </p:sp>
      <p:graphicFrame>
        <p:nvGraphicFramePr>
          <p:cNvPr id="973" name="Shape 973"/>
          <p:cNvGraphicFramePr/>
          <p:nvPr/>
        </p:nvGraphicFramePr>
        <p:xfrm>
          <a:off x="67732" y="3380901"/>
          <a:ext cx="8991600" cy="3400940"/>
        </p:xfrm>
        <a:graphic>
          <a:graphicData uri="http://schemas.openxmlformats.org/drawingml/2006/table">
            <a:tbl>
              <a:tblPr>
                <a:noFill/>
                <a:tableStyleId>{6D1A42B7-D1ED-4FAF-96EE-C2D3F26BE832}</a:tableStyleId>
              </a:tblPr>
              <a:tblGrid>
                <a:gridCol w="328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52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MS-PS1 Matter and Its Interactions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22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Students who demonstrate understanding can: </a:t>
                      </a:r>
                    </a:p>
                    <a:p>
                      <a:pPr marL="862013" marR="0" lvl="0" indent="-86201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MS-PS1-5.	Develop and use a model to describe how the total number of atoms does not change in a chemical reaction and thus mass is conserved. </a:t>
                      </a:r>
                      <a:r>
                        <a:rPr lang="en-US" sz="9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[Clarification Statement: Examples of reactions could include burning sugar or steel wool, fat reacting with sodium hydroxide, and mixing zinc with hydrogen chloride.] [Assessment Boundary: Assessment is limited to analysis of the following properties: density, melting point, boiling point, solubility, flammability, and odor.] </a:t>
                      </a:r>
                    </a:p>
                    <a:p>
                      <a:pPr marL="685800" marR="0" lvl="0" indent="-685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The performance expectations above were developed using the following elements from the NRC document </a:t>
                      </a:r>
                      <a:r>
                        <a:rPr lang="en-US" sz="900" i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 Framework for K-12 Science Education</a:t>
                      </a:r>
                      <a:r>
                        <a:rPr lang="en-US" sz="9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: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Science and Engineering Practices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Disciplinary Core Ideas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Crosscutting Concepts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4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Developing and Using Models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Modeling in 6–8 builds on K–5 and progresses to developing, using and revising models to support explanations, describe, test, and predict more abstract phenomena and design systems. </a:t>
                      </a:r>
                    </a:p>
                    <a:p>
                      <a:pPr marL="231775" marR="0" lvl="0" indent="-1174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ans Symbols"/>
                        <a:buChar char="∙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Develop a model to describe unobservable mechanisms. (MS-PS1-5)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PS1.B: Chemical Reactions </a:t>
                      </a:r>
                    </a:p>
                    <a:p>
                      <a:pPr marL="231775" marR="0" lvl="0" indent="-1174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ans Symbols"/>
                        <a:buChar char="∙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Substances react chemically in characteristic ways. In a chemical process, the atoms that make up the original substances are regrouped into different molecules, and these new substances have different properties from those of the reactants. </a:t>
                      </a:r>
                      <a:br>
                        <a:rPr lang="en-US" sz="1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1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(MS-PS1-2), ( MS-PS1-5) </a:t>
                      </a:r>
                    </a:p>
                    <a:p>
                      <a:pPr marL="231775" marR="0" lvl="0" indent="-1174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ans Symbols"/>
                        <a:buChar char="∙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The total number of each type of atom is conserved, and thus the mass does not change. (MS-PS1-5)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Energy and Matter </a:t>
                      </a:r>
                    </a:p>
                    <a:p>
                      <a:pPr marL="231775" marR="0" lvl="0" indent="-1174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Noto Sans Symbols"/>
                        <a:buChar char="∙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Matter is conserved because atoms are conserved in physical and chemical processes. </a:t>
                      </a:r>
                      <a:br>
                        <a:rPr lang="en-US" sz="1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en-US" sz="1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(MS-PS1-5) </a:t>
                      </a:r>
                    </a:p>
                    <a:p>
                      <a:pPr marL="171450" marR="0" lvl="0" indent="-6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74" name="Shape 974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Elements of the Dimensions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QuIP 3.0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469</Words>
  <Application>Microsoft Office PowerPoint</Application>
  <PresentationFormat>On-screen Show (4:3)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Questrial</vt:lpstr>
      <vt:lpstr>Arial</vt:lpstr>
      <vt:lpstr>Calibri</vt:lpstr>
      <vt:lpstr>Noto Sans Symbols</vt:lpstr>
      <vt:lpstr>Merriweather Sans</vt:lpstr>
      <vt:lpstr>Tahoma</vt:lpstr>
      <vt:lpstr>EQuIP 3.0</vt:lpstr>
      <vt:lpstr>PowerPoint Presentation</vt:lpstr>
      <vt:lpstr>Module 5: Providing Feedback, Evaluation, &amp; Guidance</vt:lpstr>
      <vt:lpstr>The Response Form</vt:lpstr>
      <vt:lpstr>Evidence</vt:lpstr>
      <vt:lpstr>Reasoning</vt:lpstr>
      <vt:lpstr>Feedback</vt:lpstr>
      <vt:lpstr>Evaluation</vt:lpstr>
      <vt:lpstr>Guidance</vt:lpstr>
      <vt:lpstr>Elements of the Dimensions</vt:lpstr>
      <vt:lpstr>Examples of Feedback (1 dimension)</vt:lpstr>
      <vt:lpstr>All Written Responses </vt:lpstr>
      <vt:lpstr>Module 5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Jennifer</cp:lastModifiedBy>
  <cp:revision>2</cp:revision>
  <dcterms:modified xsi:type="dcterms:W3CDTF">2017-03-20T10:23:11Z</dcterms:modified>
</cp:coreProperties>
</file>