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5" r:id="rId2"/>
  </p:sldMasterIdLst>
  <p:notesMasterIdLst>
    <p:notesMasterId r:id="rId47"/>
  </p:notesMasterIdLst>
  <p:sldIdLst>
    <p:sldId id="376" r:id="rId3"/>
    <p:sldId id="377" r:id="rId4"/>
    <p:sldId id="378" r:id="rId5"/>
    <p:sldId id="379" r:id="rId6"/>
    <p:sldId id="270" r:id="rId7"/>
    <p:sldId id="409" r:id="rId8"/>
    <p:sldId id="381" r:id="rId9"/>
    <p:sldId id="345" r:id="rId10"/>
    <p:sldId id="382" r:id="rId11"/>
    <p:sldId id="383" r:id="rId12"/>
    <p:sldId id="384" r:id="rId13"/>
    <p:sldId id="385" r:id="rId14"/>
    <p:sldId id="386" r:id="rId15"/>
    <p:sldId id="387" r:id="rId16"/>
    <p:sldId id="411" r:id="rId17"/>
    <p:sldId id="388" r:id="rId18"/>
    <p:sldId id="408" r:id="rId19"/>
    <p:sldId id="391" r:id="rId20"/>
    <p:sldId id="369" r:id="rId21"/>
    <p:sldId id="392" r:id="rId22"/>
    <p:sldId id="412" r:id="rId23"/>
    <p:sldId id="413" r:id="rId24"/>
    <p:sldId id="414" r:id="rId25"/>
    <p:sldId id="415" r:id="rId26"/>
    <p:sldId id="418" r:id="rId27"/>
    <p:sldId id="395" r:id="rId28"/>
    <p:sldId id="396" r:id="rId29"/>
    <p:sldId id="397" r:id="rId30"/>
    <p:sldId id="410" r:id="rId31"/>
    <p:sldId id="399" r:id="rId32"/>
    <p:sldId id="420" r:id="rId33"/>
    <p:sldId id="419" r:id="rId34"/>
    <p:sldId id="417" r:id="rId35"/>
    <p:sldId id="366" r:id="rId36"/>
    <p:sldId id="390" r:id="rId37"/>
    <p:sldId id="400" r:id="rId38"/>
    <p:sldId id="401" r:id="rId39"/>
    <p:sldId id="402" r:id="rId40"/>
    <p:sldId id="403" r:id="rId41"/>
    <p:sldId id="404" r:id="rId42"/>
    <p:sldId id="405" r:id="rId43"/>
    <p:sldId id="398" r:id="rId44"/>
    <p:sldId id="406" r:id="rId45"/>
    <p:sldId id="407"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AD1C"/>
    <a:srgbClr val="EB801B"/>
    <a:srgbClr val="293893"/>
    <a:srgbClr val="C1C1C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1" autoAdjust="0"/>
    <p:restoredTop sz="67418" autoAdjust="0"/>
  </p:normalViewPr>
  <p:slideViewPr>
    <p:cSldViewPr snapToGrid="0" snapToObjects="1">
      <p:cViewPr varScale="1">
        <p:scale>
          <a:sx n="52" d="100"/>
          <a:sy n="52" d="100"/>
        </p:scale>
        <p:origin x="1158" y="66"/>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427EF6-175A-E347-AB67-DECAC68E3058}" type="datetimeFigureOut">
              <a:rPr lang="en-US" smtClean="0"/>
              <a:pPr/>
              <a:t>6/28/2016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CF55F2-5960-9A4D-B39D-551475250CBF}" type="slidenum">
              <a:rPr lang="en-US" smtClean="0"/>
              <a:pPr/>
              <a:t>‹#›</a:t>
            </a:fld>
            <a:endParaRPr lang="en-US"/>
          </a:p>
        </p:txBody>
      </p:sp>
    </p:spTree>
    <p:extLst>
      <p:ext uri="{BB962C8B-B14F-4D97-AF65-F5344CB8AC3E}">
        <p14:creationId xmlns:p14="http://schemas.microsoft.com/office/powerpoint/2010/main" val="4736134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Jennifer</a:t>
            </a:r>
            <a:endParaRPr lang="en-US" b="1"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1</a:t>
            </a:fld>
            <a:endParaRPr lang="en-US"/>
          </a:p>
        </p:txBody>
      </p:sp>
    </p:spTree>
    <p:extLst>
      <p:ext uri="{BB962C8B-B14F-4D97-AF65-F5344CB8AC3E}">
        <p14:creationId xmlns:p14="http://schemas.microsoft.com/office/powerpoint/2010/main" val="2618906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Rita</a:t>
            </a:r>
          </a:p>
          <a:p>
            <a:r>
              <a:rPr lang="en-US" sz="1200" kern="1200" dirty="0" smtClean="0">
                <a:solidFill>
                  <a:schemeClr val="tx1"/>
                </a:solidFill>
                <a:effectLst/>
                <a:latin typeface="+mn-lt"/>
                <a:ea typeface="+mn-ea"/>
                <a:cs typeface="+mn-cs"/>
              </a:rPr>
              <a:t>Since the PEs</a:t>
            </a:r>
            <a:r>
              <a:rPr lang="en-US" sz="1200" kern="1200" baseline="0" dirty="0" smtClean="0">
                <a:solidFill>
                  <a:schemeClr val="tx1"/>
                </a:solidFill>
                <a:effectLst/>
                <a:latin typeface="+mn-lt"/>
                <a:ea typeface="+mn-ea"/>
                <a:cs typeface="+mn-cs"/>
              </a:rPr>
              <a:t> look like lessons and instruction, they appear to be able to be taught as a list, one after the other, in a year of instruction.</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latin typeface="+mn-lt"/>
                <a:ea typeface="+mn-ea"/>
                <a:cs typeface="+mn-cs"/>
              </a:rPr>
              <a:t>A while</a:t>
            </a:r>
            <a:r>
              <a:rPr lang="en-US" sz="1200" kern="1200" baseline="0" dirty="0" smtClean="0">
                <a:solidFill>
                  <a:schemeClr val="tx1"/>
                </a:solidFill>
                <a:latin typeface="+mn-lt"/>
                <a:ea typeface="+mn-ea"/>
                <a:cs typeface="+mn-cs"/>
              </a:rPr>
              <a:t> ago I joined </a:t>
            </a:r>
            <a:r>
              <a:rPr lang="en-US" sz="1200" kern="1200" dirty="0" smtClean="0">
                <a:solidFill>
                  <a:schemeClr val="tx1"/>
                </a:solidFill>
                <a:latin typeface="+mn-lt"/>
                <a:ea typeface="+mn-ea"/>
                <a:cs typeface="+mn-cs"/>
              </a:rPr>
              <a:t> a large number of experts who got together in teams to create example groupings of PEs</a:t>
            </a:r>
            <a:r>
              <a:rPr lang="en-US" sz="1200" kern="1200" baseline="0" dirty="0" smtClean="0">
                <a:solidFill>
                  <a:schemeClr val="tx1"/>
                </a:solidFill>
                <a:latin typeface="+mn-lt"/>
                <a:ea typeface="+mn-ea"/>
                <a:cs typeface="+mn-cs"/>
              </a:rPr>
              <a:t> or </a:t>
            </a:r>
            <a:r>
              <a:rPr lang="en-US" sz="1200" kern="1200" dirty="0" smtClean="0">
                <a:solidFill>
                  <a:schemeClr val="tx1"/>
                </a:solidFill>
                <a:latin typeface="+mn-lt"/>
                <a:ea typeface="+mn-ea"/>
                <a:cs typeface="+mn-cs"/>
              </a:rPr>
              <a:t>bundles.</a:t>
            </a:r>
            <a:r>
              <a:rPr lang="en-US" sz="1200" kern="1200" baseline="0" dirty="0" smtClean="0">
                <a:solidFill>
                  <a:schemeClr val="tx1"/>
                </a:solidFill>
                <a:latin typeface="+mn-lt"/>
                <a:ea typeface="+mn-ea"/>
                <a:cs typeface="+mn-cs"/>
              </a:rPr>
              <a:t> In order </a:t>
            </a:r>
            <a:r>
              <a:rPr lang="en-US" sz="1200" kern="1200" dirty="0" smtClean="0">
                <a:solidFill>
                  <a:schemeClr val="tx1"/>
                </a:solidFill>
                <a:latin typeface="+mn-lt"/>
                <a:ea typeface="+mn-ea"/>
                <a:cs typeface="+mn-cs"/>
              </a:rPr>
              <a:t>to show examples of how standards can be grouped or bundled together.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Thinking of the PEs in a more dynamic way was a challenge at first.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work that we did creating these sample bundles was an iterative process. It was a journey for us from our initial thinking about PEs to our final understanding of PEs. Like some of you we began with the thought that a PE has three dimensions and those dimensions should occur together in a series of lessons. Working with Achieve</a:t>
            </a:r>
            <a:r>
              <a:rPr lang="en-US" sz="1200" kern="1200" baseline="0" dirty="0" smtClean="0">
                <a:solidFill>
                  <a:schemeClr val="tx1"/>
                </a:solidFill>
                <a:effectLst/>
                <a:latin typeface="+mn-lt"/>
                <a:ea typeface="+mn-ea"/>
                <a:cs typeface="+mn-cs"/>
              </a:rPr>
              <a:t> our initial ideas evolved. </a:t>
            </a:r>
            <a:endParaRPr lang="en-US" sz="1200" kern="1200" dirty="0" smtClean="0">
              <a:solidFill>
                <a:schemeClr val="tx1"/>
              </a:solidFill>
              <a:effectLst/>
              <a:latin typeface="+mn-lt"/>
              <a:ea typeface="+mn-ea"/>
              <a:cs typeface="+mn-cs"/>
            </a:endParaRPr>
          </a:p>
          <a:p>
            <a:endParaRPr lang="en-US" b="1" dirty="0" smtClean="0"/>
          </a:p>
        </p:txBody>
      </p:sp>
      <p:sp>
        <p:nvSpPr>
          <p:cNvPr id="4" name="Slide Number Placeholder 3"/>
          <p:cNvSpPr>
            <a:spLocks noGrp="1"/>
          </p:cNvSpPr>
          <p:nvPr>
            <p:ph type="sldNum" sz="quarter" idx="10"/>
          </p:nvPr>
        </p:nvSpPr>
        <p:spPr/>
        <p:txBody>
          <a:bodyPr/>
          <a:lstStyle/>
          <a:p>
            <a:fld id="{25CF55F2-5960-9A4D-B39D-551475250CBF}" type="slidenum">
              <a:rPr lang="en-US" smtClean="0"/>
              <a:pPr/>
              <a:t>10</a:t>
            </a:fld>
            <a:endParaRPr lang="en-US"/>
          </a:p>
        </p:txBody>
      </p:sp>
    </p:spTree>
    <p:extLst>
      <p:ext uri="{BB962C8B-B14F-4D97-AF65-F5344CB8AC3E}">
        <p14:creationId xmlns:p14="http://schemas.microsoft.com/office/powerpoint/2010/main" val="844843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Rita</a:t>
            </a:r>
          </a:p>
          <a:p>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How did we approach the work of bundling the PEs?</a:t>
            </a:r>
            <a:endParaRPr lang="en-US" dirty="0" smtClean="0"/>
          </a:p>
          <a:p>
            <a:endParaRPr lang="en-US" dirty="0" smtClean="0"/>
          </a:p>
          <a:p>
            <a:r>
              <a:rPr lang="en-US" dirty="0" smtClean="0"/>
              <a:t>The first task</a:t>
            </a:r>
            <a:r>
              <a:rPr lang="en-US" baseline="0" dirty="0" smtClean="0"/>
              <a:t> was to carefully and methodically read through the PEs and supporting foundation boxes. Checking for understanding and asking questions to help our understanding. Often checking the Framework for further clarification.</a:t>
            </a:r>
          </a:p>
          <a:p>
            <a:endParaRPr lang="en-US" baseline="0" dirty="0" smtClean="0"/>
          </a:p>
          <a:p>
            <a:r>
              <a:rPr lang="en-US" baseline="0" dirty="0" smtClean="0"/>
              <a:t>Then we cut up the DCIs and lined them up and combined them into tentative units. </a:t>
            </a:r>
          </a:p>
          <a:p>
            <a:endParaRPr lang="en-US" dirty="0" smtClean="0"/>
          </a:p>
          <a:p>
            <a:r>
              <a:rPr lang="en-US" dirty="0" smtClean="0"/>
              <a:t>This is a</a:t>
            </a:r>
            <a:r>
              <a:rPr lang="en-US" baseline="0" dirty="0" smtClean="0"/>
              <a:t>n image of one our </a:t>
            </a:r>
            <a:r>
              <a:rPr lang="en-US" dirty="0" smtClean="0"/>
              <a:t>3</a:t>
            </a:r>
            <a:r>
              <a:rPr lang="en-US" baseline="30000" dirty="0" smtClean="0"/>
              <a:t>rd</a:t>
            </a:r>
            <a:r>
              <a:rPr lang="en-US" dirty="0" smtClean="0"/>
              <a:t> grade bundles</a:t>
            </a:r>
          </a:p>
          <a:p>
            <a:r>
              <a:rPr lang="en-US" dirty="0" smtClean="0"/>
              <a:t>Red boxes are core ideas</a:t>
            </a:r>
          </a:p>
          <a:p>
            <a:r>
              <a:rPr lang="en-US" dirty="0" smtClean="0"/>
              <a:t>Dots</a:t>
            </a:r>
            <a:r>
              <a:rPr lang="en-US" baseline="0" dirty="0" smtClean="0"/>
              <a:t> are CCC</a:t>
            </a:r>
          </a:p>
          <a:p>
            <a:r>
              <a:rPr lang="en-US" baseline="0" dirty="0" smtClean="0"/>
              <a:t>Red and pink Post-it notes are disciples.</a:t>
            </a:r>
          </a:p>
          <a:p>
            <a:r>
              <a:rPr lang="en-US" baseline="0" dirty="0" smtClean="0"/>
              <a:t>Other post-it notes are titles, themes, or notes.</a:t>
            </a:r>
          </a:p>
          <a:p>
            <a:endParaRPr lang="en-US" baseline="0" dirty="0" smtClean="0"/>
          </a:p>
          <a:p>
            <a:r>
              <a:rPr lang="en-US" baseline="0" dirty="0" smtClean="0"/>
              <a:t>We looked at the progression of understanding students would develop over a unit or year. We found some connections between disciplines and grouped, not by PEs, but by the connections.</a:t>
            </a:r>
          </a:p>
          <a:p>
            <a:r>
              <a:rPr lang="en-US" baseline="0" dirty="0" smtClean="0"/>
              <a:t>A very important part of this DCI line up was to make sure that there were no black boxes.</a:t>
            </a:r>
          </a:p>
          <a:p>
            <a:r>
              <a:rPr lang="en-US" baseline="0" dirty="0" smtClean="0"/>
              <a:t> If a unit needed an idea to understand another idea, we thought both ideas should be taught in the unit together . </a:t>
            </a:r>
          </a:p>
          <a:p>
            <a:r>
              <a:rPr lang="en-US" baseline="0" dirty="0" smtClean="0"/>
              <a:t>Telling students  “we will learn about that later in the year” would be a block box statement.</a:t>
            </a:r>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11</a:t>
            </a:fld>
            <a:endParaRPr lang="en-US"/>
          </a:p>
        </p:txBody>
      </p:sp>
    </p:spTree>
    <p:extLst>
      <p:ext uri="{BB962C8B-B14F-4D97-AF65-F5344CB8AC3E}">
        <p14:creationId xmlns:p14="http://schemas.microsoft.com/office/powerpoint/2010/main" val="3848367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Rita</a:t>
            </a:r>
          </a:p>
          <a:p>
            <a:endParaRPr lang="en-US" dirty="0" smtClean="0"/>
          </a:p>
          <a:p>
            <a:r>
              <a:rPr lang="en-US" dirty="0" smtClean="0"/>
              <a:t>As</a:t>
            </a:r>
            <a:r>
              <a:rPr lang="en-US" baseline="0" dirty="0" smtClean="0"/>
              <a:t> we arranged the DCIs into coherent units of study, we found commonalities in our discussions that led to thinking about </a:t>
            </a:r>
          </a:p>
          <a:p>
            <a:r>
              <a:rPr lang="en-US" baseline="0" dirty="0" smtClean="0"/>
              <a:t>How  a particular bundle  arrangement might lead to meaning making for students,</a:t>
            </a:r>
          </a:p>
          <a:p>
            <a:endParaRPr lang="en-US" baseline="0" dirty="0" smtClean="0"/>
          </a:p>
          <a:p>
            <a:r>
              <a:rPr lang="en-US" baseline="0" dirty="0" smtClean="0"/>
              <a:t>what are the connections, what holds these ideas together?</a:t>
            </a:r>
          </a:p>
          <a:p>
            <a:endParaRPr lang="en-US" baseline="0" dirty="0" smtClean="0"/>
          </a:p>
          <a:p>
            <a:r>
              <a:rPr lang="en-US" baseline="0" dirty="0" smtClean="0"/>
              <a:t>We talked through possible unifiers such as questions, phenomena, and crosscutting concepts.</a:t>
            </a:r>
          </a:p>
          <a:p>
            <a:endParaRPr lang="en-US" baseline="0" dirty="0" smtClean="0"/>
          </a:p>
          <a:p>
            <a:r>
              <a:rPr lang="en-US" baseline="0" dirty="0" smtClean="0"/>
              <a:t>The red box in this slide highlights another flexibility of bundling. Sometimes we split a  DCI associated with a PE into two different units. In this third grade example, the PE 3-LS4-1 has two DC bullets associated with it and we separated them into separate units. </a:t>
            </a:r>
          </a:p>
          <a:p>
            <a:endParaRPr lang="en-US" baseline="0" dirty="0" smtClean="0"/>
          </a:p>
          <a:p>
            <a:r>
              <a:rPr lang="en-US" baseline="0" dirty="0" smtClean="0"/>
              <a:t>Since these are end of year standards we have the flexibility to sometimes separate the parts and place them into a meaningful context.</a:t>
            </a:r>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12</a:t>
            </a:fld>
            <a:endParaRPr lang="en-US"/>
          </a:p>
        </p:txBody>
      </p:sp>
    </p:spTree>
    <p:extLst>
      <p:ext uri="{BB962C8B-B14F-4D97-AF65-F5344CB8AC3E}">
        <p14:creationId xmlns:p14="http://schemas.microsoft.com/office/powerpoint/2010/main" val="1174035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Rita</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as we worked on creating these bundles of PEs, we realized that several bundling possibilities could be created.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For example,</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e bundled PEs one way with an engineering emphasis, another way with a crosscutting concept emphasis, and then with a integrated approach.</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In fact, currently I</a:t>
            </a:r>
            <a:r>
              <a:rPr lang="uk-UA"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m working on a 5</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grade lesson writing project and we bundled the PEs in yet another way different from the bundles that will be shared online. </a:t>
            </a:r>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13</a:t>
            </a:fld>
            <a:endParaRPr lang="en-US"/>
          </a:p>
        </p:txBody>
      </p:sp>
    </p:spTree>
    <p:extLst>
      <p:ext uri="{BB962C8B-B14F-4D97-AF65-F5344CB8AC3E}">
        <p14:creationId xmlns:p14="http://schemas.microsoft.com/office/powerpoint/2010/main" val="388675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Rita</a:t>
            </a:r>
          </a:p>
          <a:p>
            <a:endParaRPr lang="en-US" b="1" dirty="0" smtClean="0"/>
          </a:p>
          <a:p>
            <a:r>
              <a:rPr lang="en-US" baseline="0" dirty="0" smtClean="0"/>
              <a:t>Why bundle the PEs of the NGSS?</a:t>
            </a:r>
          </a:p>
          <a:p>
            <a:endParaRPr lang="en-US" baseline="0" dirty="0" smtClean="0"/>
          </a:p>
          <a:p>
            <a:r>
              <a:rPr lang="en-US" baseline="0" dirty="0" smtClean="0"/>
              <a:t>By bundling the PEs, we increase the possibility of having coherent units that help students find connections between ideas. </a:t>
            </a:r>
          </a:p>
          <a:p>
            <a:endParaRPr lang="en-US" baseline="0" dirty="0" smtClean="0"/>
          </a:p>
          <a:p>
            <a:r>
              <a:rPr lang="en-US" baseline="0" dirty="0" smtClean="0"/>
              <a:t>Bundling can lead students to explain phenomena with three dimensional learning.</a:t>
            </a:r>
          </a:p>
          <a:p>
            <a:endParaRPr lang="en-US" baseline="0" dirty="0" smtClean="0"/>
          </a:p>
          <a:p>
            <a:r>
              <a:rPr lang="en-US" baseline="0" dirty="0" smtClean="0"/>
              <a:t>Teaching</a:t>
            </a:r>
            <a:r>
              <a:rPr lang="en-US" dirty="0" smtClean="0"/>
              <a:t> one PE then</a:t>
            </a:r>
            <a:r>
              <a:rPr lang="en-US" baseline="0" dirty="0" smtClean="0"/>
              <a:t> another and so on is time consuming. I’m not sure it can even be done with the time constraints of schools especially in elementary. Bundling may turn out to be more time economical.</a:t>
            </a:r>
            <a:endParaRPr lang="en-US" dirty="0" smtClean="0"/>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14</a:t>
            </a:fld>
            <a:endParaRPr lang="en-US"/>
          </a:p>
        </p:txBody>
      </p:sp>
    </p:spTree>
    <p:extLst>
      <p:ext uri="{BB962C8B-B14F-4D97-AF65-F5344CB8AC3E}">
        <p14:creationId xmlns:p14="http://schemas.microsoft.com/office/powerpoint/2010/main" val="827210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Rita</a:t>
            </a:r>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15</a:t>
            </a:fld>
            <a:endParaRPr lang="en-US"/>
          </a:p>
        </p:txBody>
      </p:sp>
    </p:spTree>
    <p:extLst>
      <p:ext uri="{BB962C8B-B14F-4D97-AF65-F5344CB8AC3E}">
        <p14:creationId xmlns:p14="http://schemas.microsoft.com/office/powerpoint/2010/main" val="1054280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1" dirty="0" smtClean="0"/>
              <a:t>Rita (at the end</a:t>
            </a:r>
            <a:r>
              <a:rPr lang="en-US" b="1" baseline="0" dirty="0" smtClean="0"/>
              <a:t> of the results Rita transitions to Chris)</a:t>
            </a:r>
            <a:endParaRPr lang="en-US" sz="1200" b="1" dirty="0" smtClean="0"/>
          </a:p>
          <a:p>
            <a:pPr marL="0" indent="0">
              <a:buFont typeface="+mj-lt"/>
              <a:buNone/>
            </a:pPr>
            <a:endParaRPr lang="en-US" sz="1200" b="1" dirty="0" smtClean="0"/>
          </a:p>
          <a:p>
            <a:pPr marL="0" indent="0">
              <a:buFont typeface="+mj-lt"/>
              <a:buNone/>
            </a:pPr>
            <a:r>
              <a:rPr lang="en-US" sz="1200" b="1" dirty="0" smtClean="0"/>
              <a:t>POLL #2: What role do you play in curriculum development?</a:t>
            </a:r>
            <a:endParaRPr lang="en-US" b="1" dirty="0" smtClean="0"/>
          </a:p>
          <a:p>
            <a:pPr marL="514350" indent="-514350">
              <a:buFont typeface="+mj-lt"/>
              <a:buAutoNum type="alphaUcPeriod"/>
            </a:pPr>
            <a:r>
              <a:rPr lang="en-US" dirty="0" smtClean="0"/>
              <a:t>It is my full-time focus</a:t>
            </a:r>
          </a:p>
          <a:p>
            <a:pPr marL="514350" indent="-514350">
              <a:buFont typeface="+mj-lt"/>
              <a:buAutoNum type="alphaUcPeriod"/>
            </a:pPr>
            <a:r>
              <a:rPr lang="en-US" dirty="0" smtClean="0"/>
              <a:t>It is a significant part of my job</a:t>
            </a:r>
          </a:p>
          <a:p>
            <a:pPr marL="514350" indent="-514350">
              <a:buFont typeface="+mj-lt"/>
              <a:buAutoNum type="alphaUcPeriod"/>
            </a:pPr>
            <a:r>
              <a:rPr lang="en-US" dirty="0" smtClean="0"/>
              <a:t>I modify pre-existing curricula for my classroom</a:t>
            </a:r>
          </a:p>
          <a:p>
            <a:pPr marL="514350" indent="-514350">
              <a:buFont typeface="+mj-lt"/>
              <a:buAutoNum type="alphaUcPeriod"/>
            </a:pPr>
            <a:r>
              <a:rPr lang="en-US" dirty="0" smtClean="0"/>
              <a:t>I use pre-developed curricula in my classroom</a:t>
            </a:r>
          </a:p>
          <a:p>
            <a:pPr marL="514350" indent="-514350">
              <a:buFont typeface="+mj-lt"/>
              <a:buAutoNum type="alphaUcPeriod"/>
            </a:pPr>
            <a:r>
              <a:rPr lang="en-US" dirty="0" smtClean="0"/>
              <a:t>I do not use curricula in my role</a:t>
            </a:r>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16</a:t>
            </a:fld>
            <a:endParaRPr lang="en-US"/>
          </a:p>
        </p:txBody>
      </p:sp>
    </p:spTree>
    <p:extLst>
      <p:ext uri="{BB962C8B-B14F-4D97-AF65-F5344CB8AC3E}">
        <p14:creationId xmlns:p14="http://schemas.microsoft.com/office/powerpoint/2010/main" val="2626014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Chris</a:t>
            </a:r>
          </a:p>
          <a:p>
            <a:endParaRPr lang="en-US" b="1" dirty="0" smtClean="0"/>
          </a:p>
          <a:p>
            <a:r>
              <a:rPr lang="en-US" sz="1200" kern="1200" dirty="0" smtClean="0">
                <a:solidFill>
                  <a:schemeClr val="tx1"/>
                </a:solidFill>
                <a:effectLst/>
                <a:latin typeface="+mn-lt"/>
                <a:ea typeface="+mn-ea"/>
                <a:cs typeface="+mn-cs"/>
              </a:rPr>
              <a:t>Since most of you are involved in curriculum development to some degree, let’s discuss how these example bundles can be useful.  </a:t>
            </a:r>
          </a:p>
          <a:p>
            <a:r>
              <a:rPr lang="en-US" sz="1200" kern="1200" dirty="0" smtClean="0">
                <a:solidFill>
                  <a:schemeClr val="tx1"/>
                </a:solidFill>
                <a:effectLst/>
                <a:latin typeface="+mn-lt"/>
                <a:ea typeface="+mn-ea"/>
                <a:cs typeface="+mn-cs"/>
              </a:rPr>
              <a:t>One possible early step in translating the N G S </a:t>
            </a:r>
            <a:r>
              <a:rPr lang="en-US" sz="1200" kern="1200" dirty="0" err="1" smtClean="0">
                <a:solidFill>
                  <a:schemeClr val="tx1"/>
                </a:solidFill>
                <a:effectLst/>
                <a:latin typeface="+mn-lt"/>
                <a:ea typeface="+mn-ea"/>
                <a:cs typeface="+mn-cs"/>
              </a:rPr>
              <a:t>S</a:t>
            </a:r>
            <a:r>
              <a:rPr lang="en-US" sz="1200" kern="1200" dirty="0" smtClean="0">
                <a:solidFill>
                  <a:schemeClr val="tx1"/>
                </a:solidFill>
                <a:effectLst/>
                <a:latin typeface="+mn-lt"/>
                <a:ea typeface="+mn-ea"/>
                <a:cs typeface="+mn-cs"/>
              </a:rPr>
              <a:t> into curriculum and instruction is to ‘bundle’ or group standards or Performance Expectations together.  In other words, grouping standards or P </a:t>
            </a:r>
            <a:r>
              <a:rPr lang="en-US" sz="1200" kern="1200" dirty="0" err="1" smtClean="0">
                <a:solidFill>
                  <a:schemeClr val="tx1"/>
                </a:solidFill>
                <a:effectLst/>
                <a:latin typeface="+mn-lt"/>
                <a:ea typeface="+mn-ea"/>
                <a:cs typeface="+mn-cs"/>
              </a:rPr>
              <a:t>Es</a:t>
            </a:r>
            <a:r>
              <a:rPr lang="en-US" sz="1200" kern="1200" dirty="0" smtClean="0">
                <a:solidFill>
                  <a:schemeClr val="tx1"/>
                </a:solidFill>
                <a:effectLst/>
                <a:latin typeface="+mn-lt"/>
                <a:ea typeface="+mn-ea"/>
                <a:cs typeface="+mn-cs"/>
              </a:rPr>
              <a:t> together in such a way to show connections between ideas, facilitate phenomenon-driven instruction, and as a classroom teacher, I am especially concerned about saving instructional time.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Rita stated, bundles of standards can form end goals for instruction that are similar to traditional curricular units and objectives.  And thus, several bundles together form a course or year-long instructional plan for science.</a:t>
            </a:r>
          </a:p>
          <a:p>
            <a:r>
              <a:rPr lang="en-US" sz="1200" b="1" kern="1200" dirty="0" smtClean="0">
                <a:solidFill>
                  <a:schemeClr val="tx1"/>
                </a:solidFill>
                <a:effectLst/>
                <a:latin typeface="+mn-lt"/>
                <a:ea typeface="+mn-ea"/>
                <a:cs typeface="+mn-cs"/>
              </a:rPr>
              <a:t>What are the Example Bundles?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Each Example Bundle Course includes:</a:t>
            </a:r>
          </a:p>
          <a:p>
            <a:r>
              <a:rPr lang="en-US" sz="1200" kern="1200" dirty="0" smtClean="0">
                <a:solidFill>
                  <a:schemeClr val="tx1"/>
                </a:solidFill>
                <a:effectLst/>
                <a:latin typeface="+mn-lt"/>
                <a:ea typeface="+mn-ea"/>
                <a:cs typeface="+mn-cs"/>
              </a:rPr>
              <a:t>A Course Summary </a:t>
            </a:r>
          </a:p>
          <a:p>
            <a:r>
              <a:rPr lang="en-US" sz="1200" kern="1200" dirty="0" smtClean="0">
                <a:solidFill>
                  <a:schemeClr val="tx1"/>
                </a:solidFill>
                <a:effectLst/>
                <a:latin typeface="+mn-lt"/>
                <a:ea typeface="+mn-ea"/>
                <a:cs typeface="+mn-cs"/>
              </a:rPr>
              <a:t>A Bundle Document for each bundle</a:t>
            </a:r>
          </a:p>
          <a:p>
            <a:r>
              <a:rPr lang="en-US" sz="1200" kern="1200" dirty="0" smtClean="0">
                <a:solidFill>
                  <a:schemeClr val="tx1"/>
                </a:solidFill>
                <a:effectLst/>
                <a:latin typeface="+mn-lt"/>
                <a:ea typeface="+mn-ea"/>
                <a:cs typeface="+mn-cs"/>
              </a:rPr>
              <a:t>and, A Course Flow Chart</a:t>
            </a:r>
          </a:p>
          <a:p>
            <a:endParaRPr lang="en-US" b="1"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17</a:t>
            </a:fld>
            <a:endParaRPr lang="en-US"/>
          </a:p>
        </p:txBody>
      </p:sp>
    </p:spTree>
    <p:extLst>
      <p:ext uri="{BB962C8B-B14F-4D97-AF65-F5344CB8AC3E}">
        <p14:creationId xmlns:p14="http://schemas.microsoft.com/office/powerpoint/2010/main" val="3003470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Chris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Let’s take a look at the example bundle - Kindergarten Topic Model.</a:t>
            </a:r>
          </a:p>
          <a:p>
            <a:endParaRPr lang="en-US" dirty="0" smtClean="0"/>
          </a:p>
          <a:p>
            <a:r>
              <a:rPr lang="en-US" sz="1200" b="1" kern="1200" dirty="0" smtClean="0">
                <a:solidFill>
                  <a:schemeClr val="tx1"/>
                </a:solidFill>
                <a:effectLst/>
                <a:latin typeface="+mn-lt"/>
                <a:ea typeface="+mn-ea"/>
                <a:cs typeface="+mn-cs"/>
              </a:rPr>
              <a:t>The Example Bundle Course Summary Document includes: </a:t>
            </a:r>
          </a:p>
          <a:p>
            <a:r>
              <a:rPr lang="en-US" sz="1200" b="1" kern="1200" dirty="0" smtClean="0">
                <a:solidFill>
                  <a:schemeClr val="tx1"/>
                </a:solidFill>
                <a:effectLst/>
                <a:latin typeface="+mn-lt"/>
                <a:ea typeface="+mn-ea"/>
                <a:cs typeface="+mn-cs"/>
              </a:rPr>
              <a:t>Narrative and Storyline and bundle descriptions:</a:t>
            </a:r>
          </a:p>
          <a:p>
            <a:r>
              <a:rPr lang="en-US" sz="1200" b="0" kern="1200" dirty="0" smtClean="0">
                <a:solidFill>
                  <a:schemeClr val="tx1"/>
                </a:solidFill>
                <a:effectLst/>
                <a:latin typeface="+mn-lt"/>
                <a:ea typeface="+mn-ea"/>
                <a:cs typeface="+mn-cs"/>
              </a:rPr>
              <a:t>The course summary document introduces a user to the themes of the year-long course, and briefly describes the way those themes are derived from the arrangement of the P </a:t>
            </a:r>
            <a:r>
              <a:rPr lang="en-US" sz="1200" b="0" kern="1200" dirty="0" err="1" smtClean="0">
                <a:solidFill>
                  <a:schemeClr val="tx1"/>
                </a:solidFill>
                <a:effectLst/>
                <a:latin typeface="+mn-lt"/>
                <a:ea typeface="+mn-ea"/>
                <a:cs typeface="+mn-cs"/>
              </a:rPr>
              <a:t>Es</a:t>
            </a:r>
            <a:r>
              <a:rPr lang="en-US" sz="1200" b="0" kern="1200" dirty="0" smtClean="0">
                <a:solidFill>
                  <a:schemeClr val="tx1"/>
                </a:solidFill>
                <a:effectLst/>
                <a:latin typeface="+mn-lt"/>
                <a:ea typeface="+mn-ea"/>
                <a:cs typeface="+mn-cs"/>
              </a:rPr>
              <a:t> within the bundles of the course.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Note in the third paragraph – the summary document specifies the SEPs and CCCs that will be emphasized throughout the year.  And, please note that “However, additional SEPs should be used throughout instruction. The SEPs contribute to students’ understanding of both the CCCs and the DCIs they explore in Kindergarten. Students become familiar with SEPs over the course of the year, and the level of sophistication at which they are able to engage in the SEPs increases over time.”</a:t>
            </a:r>
          </a:p>
          <a:p>
            <a:r>
              <a:rPr lang="en-US" sz="1200" b="1" u="none" strike="noStrike" kern="120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second part of the summary document includes the bundle descriptions.</a:t>
            </a:r>
          </a:p>
          <a:p>
            <a:r>
              <a:rPr lang="en-US" sz="1200" kern="1200" dirty="0" smtClean="0">
                <a:solidFill>
                  <a:schemeClr val="tx1"/>
                </a:solidFill>
                <a:effectLst/>
                <a:latin typeface="+mn-lt"/>
                <a:ea typeface="+mn-ea"/>
                <a:cs typeface="+mn-cs"/>
              </a:rPr>
              <a:t>There is one column for each bundle, indicating the number of example bundles in the course – in this case, 3.</a:t>
            </a:r>
          </a:p>
          <a:p>
            <a:r>
              <a:rPr lang="en-US" sz="1200" kern="1200" dirty="0" smtClean="0">
                <a:solidFill>
                  <a:schemeClr val="tx1"/>
                </a:solidFill>
                <a:effectLst/>
                <a:latin typeface="+mn-lt"/>
                <a:ea typeface="+mn-ea"/>
                <a:cs typeface="+mn-cs"/>
              </a:rPr>
              <a:t>the PEs grouped within those bundles are listed and a suggested instructional duration for each bundle. </a:t>
            </a:r>
          </a:p>
          <a:p>
            <a:r>
              <a:rPr lang="en-US" sz="1200" kern="1200" dirty="0" smtClean="0">
                <a:solidFill>
                  <a:schemeClr val="tx1"/>
                </a:solidFill>
                <a:effectLst/>
                <a:latin typeface="+mn-lt"/>
                <a:ea typeface="+mn-ea"/>
                <a:cs typeface="+mn-cs"/>
              </a:rPr>
              <a:t>Note – under bundle 1 and bundle 2 – that two of the PEs are only partially assessed in these bundles and will be fully assessed in bundle 3.  This is another way to help tie the bundles together over the course of the year.</a:t>
            </a:r>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18</a:t>
            </a:fld>
            <a:endParaRPr lang="en-US"/>
          </a:p>
        </p:txBody>
      </p:sp>
    </p:spTree>
    <p:extLst>
      <p:ext uri="{BB962C8B-B14F-4D97-AF65-F5344CB8AC3E}">
        <p14:creationId xmlns:p14="http://schemas.microsoft.com/office/powerpoint/2010/main" val="813275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Chris</a:t>
            </a:r>
          </a:p>
          <a:p>
            <a:endParaRPr lang="en-US" dirty="0" smtClean="0"/>
          </a:p>
          <a:p>
            <a:r>
              <a:rPr lang="en-US" sz="1200" b="1" kern="1200" dirty="0" smtClean="0">
                <a:solidFill>
                  <a:schemeClr val="tx1"/>
                </a:solidFill>
                <a:effectLst/>
                <a:latin typeface="+mn-lt"/>
                <a:ea typeface="+mn-ea"/>
                <a:cs typeface="+mn-cs"/>
              </a:rPr>
              <a:t>Example Bundle Document</a:t>
            </a:r>
          </a:p>
          <a:p>
            <a:r>
              <a:rPr lang="en-US" sz="1200" kern="1200" dirty="0" smtClean="0">
                <a:solidFill>
                  <a:schemeClr val="tx1"/>
                </a:solidFill>
                <a:effectLst/>
                <a:latin typeface="+mn-lt"/>
                <a:ea typeface="+mn-ea"/>
                <a:cs typeface="+mn-cs"/>
              </a:rPr>
              <a:t>To demonstrate the rationale behind each PE bundle, the example bundle documents identify some of the DCI-level connections between the bundle PEs. Of course, many additional connections also exist.  The Example Bundles make suggestions for using SEPs, CCCs, and NOS elements during instruction. These inclusions show how multiple practices (including engineering practices) and CCCs can be interwoven with DCIs while building students’ understandings toward the PEs.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Each Example Bundle Document contains the following components:</a:t>
            </a:r>
          </a:p>
          <a:p>
            <a:r>
              <a:rPr lang="en-US" sz="1200" kern="1200" dirty="0" smtClean="0">
                <a:solidFill>
                  <a:schemeClr val="tx1"/>
                </a:solidFill>
                <a:effectLst/>
                <a:latin typeface="+mn-lt"/>
                <a:ea typeface="+mn-ea"/>
                <a:cs typeface="+mn-cs"/>
              </a:rPr>
              <a:t>Summary and Connections between DCIs within the bundle</a:t>
            </a:r>
          </a:p>
          <a:p>
            <a:r>
              <a:rPr lang="en-US" sz="1200" kern="1200" dirty="0" smtClean="0">
                <a:solidFill>
                  <a:schemeClr val="tx1"/>
                </a:solidFill>
                <a:effectLst/>
                <a:latin typeface="+mn-lt"/>
                <a:ea typeface="+mn-ea"/>
                <a:cs typeface="+mn-cs"/>
              </a:rPr>
              <a:t>Bundle PEs</a:t>
            </a:r>
          </a:p>
          <a:p>
            <a:r>
              <a:rPr lang="en-US" sz="1200" kern="1200" dirty="0" smtClean="0">
                <a:solidFill>
                  <a:schemeClr val="tx1"/>
                </a:solidFill>
                <a:effectLst/>
                <a:latin typeface="+mn-lt"/>
                <a:ea typeface="+mn-ea"/>
                <a:cs typeface="+mn-cs"/>
              </a:rPr>
              <a:t>Example Phenomena</a:t>
            </a:r>
          </a:p>
          <a:p>
            <a:r>
              <a:rPr lang="en-US" sz="1200" kern="1200" dirty="0" smtClean="0">
                <a:solidFill>
                  <a:schemeClr val="tx1"/>
                </a:solidFill>
                <a:effectLst/>
                <a:latin typeface="+mn-lt"/>
                <a:ea typeface="+mn-ea"/>
                <a:cs typeface="+mn-cs"/>
              </a:rPr>
              <a:t>Additional SEPs for Instruction</a:t>
            </a:r>
          </a:p>
          <a:p>
            <a:r>
              <a:rPr lang="en-US" sz="1200" kern="1200" dirty="0" smtClean="0">
                <a:solidFill>
                  <a:schemeClr val="tx1"/>
                </a:solidFill>
                <a:effectLst/>
                <a:latin typeface="+mn-lt"/>
                <a:ea typeface="+mn-ea"/>
                <a:cs typeface="+mn-cs"/>
              </a:rPr>
              <a:t>Additional CCCs for Instruction</a:t>
            </a:r>
          </a:p>
          <a:p>
            <a:r>
              <a:rPr lang="en-US" sz="1200" kern="1200" dirty="0" smtClean="0">
                <a:solidFill>
                  <a:schemeClr val="tx1"/>
                </a:solidFill>
                <a:effectLst/>
                <a:latin typeface="+mn-lt"/>
                <a:ea typeface="+mn-ea"/>
                <a:cs typeface="+mn-cs"/>
              </a:rPr>
              <a:t>Additional NOS Concepts for Instruction</a:t>
            </a:r>
          </a:p>
          <a:p>
            <a:r>
              <a:rPr lang="en-US" sz="1200" kern="1200" dirty="0" smtClean="0">
                <a:solidFill>
                  <a:schemeClr val="tx1"/>
                </a:solidFill>
                <a:effectLst/>
                <a:latin typeface="+mn-lt"/>
                <a:ea typeface="+mn-ea"/>
                <a:cs typeface="+mn-cs"/>
              </a:rPr>
              <a:t>Evidence Statements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Let’s take a closer look at each of these pieces.</a:t>
            </a:r>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19</a:t>
            </a:fld>
            <a:endParaRPr lang="en-US"/>
          </a:p>
        </p:txBody>
      </p:sp>
    </p:spTree>
    <p:extLst>
      <p:ext uri="{BB962C8B-B14F-4D97-AF65-F5344CB8AC3E}">
        <p14:creationId xmlns:p14="http://schemas.microsoft.com/office/powerpoint/2010/main" val="4175919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Jennifer</a:t>
            </a:r>
            <a:endParaRPr lang="en-US" b="1"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2</a:t>
            </a:fld>
            <a:endParaRPr lang="en-US"/>
          </a:p>
        </p:txBody>
      </p:sp>
    </p:spTree>
    <p:extLst>
      <p:ext uri="{BB962C8B-B14F-4D97-AF65-F5344CB8AC3E}">
        <p14:creationId xmlns:p14="http://schemas.microsoft.com/office/powerpoint/2010/main" val="3791404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Chris</a:t>
            </a:r>
          </a:p>
          <a:p>
            <a:endParaRPr lang="en-US" dirty="0" smtClean="0"/>
          </a:p>
          <a:p>
            <a:r>
              <a:rPr lang="en-US" sz="1200" b="1" i="1" kern="1200" dirty="0" smtClean="0">
                <a:solidFill>
                  <a:schemeClr val="tx1"/>
                </a:solidFill>
                <a:effectLst/>
                <a:latin typeface="+mn-lt"/>
                <a:ea typeface="+mn-ea"/>
                <a:cs typeface="+mn-cs"/>
              </a:rPr>
              <a:t>Bundle Summary</a:t>
            </a:r>
          </a:p>
          <a:p>
            <a:r>
              <a:rPr lang="en-US" sz="1200" kern="1200" dirty="0" smtClean="0">
                <a:solidFill>
                  <a:schemeClr val="tx1"/>
                </a:solidFill>
                <a:effectLst/>
                <a:latin typeface="+mn-lt"/>
                <a:ea typeface="+mn-ea"/>
                <a:cs typeface="+mn-cs"/>
              </a:rPr>
              <a:t>The bundle summary is a narrative describing the overall connections between DCIs, SEPs and CCCs are also outlined within the bundle.  If Engineering, Technology, and Applications of Science PEs are included, the narrative will also include several suggestions for connecting engineering to the content.</a:t>
            </a:r>
          </a:p>
          <a:p>
            <a:r>
              <a:rPr lang="en-US" sz="1200" b="1" i="0" kern="1200" dirty="0" smtClean="0">
                <a:solidFill>
                  <a:schemeClr val="tx1"/>
                </a:solidFill>
                <a:effectLst/>
                <a:latin typeface="+mn-lt"/>
                <a:ea typeface="+mn-ea"/>
                <a:cs typeface="+mn-cs"/>
              </a:rPr>
              <a:t> </a:t>
            </a:r>
            <a:endParaRPr lang="en-US" sz="1200" b="1"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a reminder – all instruction should be three-dimensional. </a:t>
            </a:r>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20</a:t>
            </a:fld>
            <a:endParaRPr lang="en-US"/>
          </a:p>
        </p:txBody>
      </p:sp>
    </p:spTree>
    <p:extLst>
      <p:ext uri="{BB962C8B-B14F-4D97-AF65-F5344CB8AC3E}">
        <p14:creationId xmlns:p14="http://schemas.microsoft.com/office/powerpoint/2010/main" val="3924767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Chris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r>
              <a:rPr lang="en-US" sz="1200" b="1" i="1" kern="1200" dirty="0" smtClean="0">
                <a:solidFill>
                  <a:schemeClr val="tx1"/>
                </a:solidFill>
                <a:effectLst/>
                <a:latin typeface="+mn-lt"/>
                <a:ea typeface="+mn-ea"/>
                <a:cs typeface="+mn-cs"/>
              </a:rPr>
              <a:t>Bundle Performance Expectation Chart</a:t>
            </a:r>
          </a:p>
          <a:p>
            <a:r>
              <a:rPr lang="en-US" sz="1200" kern="1200" dirty="0" smtClean="0">
                <a:solidFill>
                  <a:schemeClr val="tx1"/>
                </a:solidFill>
                <a:effectLst/>
                <a:latin typeface="+mn-lt"/>
                <a:ea typeface="+mn-ea"/>
                <a:cs typeface="+mn-cs"/>
              </a:rPr>
              <a:t>The chart includes an entry for each PE in the bundle including the clarification statements and assessment boundaries.</a:t>
            </a:r>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21</a:t>
            </a:fld>
            <a:endParaRPr lang="en-US"/>
          </a:p>
        </p:txBody>
      </p:sp>
    </p:spTree>
    <p:extLst>
      <p:ext uri="{BB962C8B-B14F-4D97-AF65-F5344CB8AC3E}">
        <p14:creationId xmlns:p14="http://schemas.microsoft.com/office/powerpoint/2010/main" val="1055545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Chris</a:t>
            </a:r>
          </a:p>
          <a:p>
            <a:endParaRPr lang="en-US" dirty="0" smtClean="0"/>
          </a:p>
          <a:p>
            <a:r>
              <a:rPr lang="en-US" sz="1200" b="1" i="1" kern="1200" dirty="0" smtClean="0">
                <a:solidFill>
                  <a:schemeClr val="tx1"/>
                </a:solidFill>
                <a:effectLst/>
                <a:latin typeface="+mn-lt"/>
                <a:ea typeface="+mn-ea"/>
                <a:cs typeface="+mn-cs"/>
              </a:rPr>
              <a:t>Example phenomena</a:t>
            </a:r>
          </a:p>
          <a:p>
            <a:r>
              <a:rPr lang="en-US" sz="1200" kern="1200" dirty="0" smtClean="0">
                <a:solidFill>
                  <a:schemeClr val="tx1"/>
                </a:solidFill>
                <a:effectLst/>
                <a:latin typeface="+mn-lt"/>
                <a:ea typeface="+mn-ea"/>
                <a:cs typeface="+mn-cs"/>
              </a:rPr>
              <a:t>The example phenomena are sample engaging phenomena that could be used in instruction. </a:t>
            </a:r>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22</a:t>
            </a:fld>
            <a:endParaRPr lang="en-US"/>
          </a:p>
        </p:txBody>
      </p:sp>
    </p:spTree>
    <p:extLst>
      <p:ext uri="{BB962C8B-B14F-4D97-AF65-F5344CB8AC3E}">
        <p14:creationId xmlns:p14="http://schemas.microsoft.com/office/powerpoint/2010/main" val="3636383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Chris</a:t>
            </a:r>
          </a:p>
          <a:p>
            <a:endParaRPr lang="en-US" dirty="0" smtClean="0"/>
          </a:p>
          <a:p>
            <a:r>
              <a:rPr lang="en-US" sz="1200" b="1" i="1" kern="1200" dirty="0" smtClean="0">
                <a:solidFill>
                  <a:schemeClr val="tx1"/>
                </a:solidFill>
                <a:effectLst/>
                <a:latin typeface="+mn-lt"/>
                <a:ea typeface="+mn-ea"/>
                <a:cs typeface="+mn-cs"/>
              </a:rPr>
              <a:t>Additional Science and Engineering Practices Building to the PEs</a:t>
            </a:r>
          </a:p>
          <a:p>
            <a:r>
              <a:rPr lang="en-US" sz="1200" kern="1200" dirty="0" smtClean="0">
                <a:solidFill>
                  <a:schemeClr val="tx1"/>
                </a:solidFill>
                <a:effectLst/>
                <a:latin typeface="+mn-lt"/>
                <a:ea typeface="+mn-ea"/>
                <a:cs typeface="+mn-cs"/>
              </a:rPr>
              <a:t>Additional SEPs are included as suggestions that are in addition to the SEPs associated with the bundle PEs in the NGSS.</a:t>
            </a:r>
          </a:p>
          <a:p>
            <a:r>
              <a:rPr lang="en-US" sz="1200" kern="1200" dirty="0" smtClean="0">
                <a:solidFill>
                  <a:schemeClr val="tx1"/>
                </a:solidFill>
                <a:effectLst/>
                <a:latin typeface="+mn-lt"/>
                <a:ea typeface="+mn-ea"/>
                <a:cs typeface="+mn-cs"/>
              </a:rPr>
              <a:t>(read one or two of the examples)</a:t>
            </a:r>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23</a:t>
            </a:fld>
            <a:endParaRPr lang="en-US"/>
          </a:p>
        </p:txBody>
      </p:sp>
    </p:spTree>
    <p:extLst>
      <p:ext uri="{BB962C8B-B14F-4D97-AF65-F5344CB8AC3E}">
        <p14:creationId xmlns:p14="http://schemas.microsoft.com/office/powerpoint/2010/main" val="1440441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Chris</a:t>
            </a:r>
          </a:p>
          <a:p>
            <a:endParaRPr lang="en-US" dirty="0" smtClean="0"/>
          </a:p>
          <a:p>
            <a:r>
              <a:rPr lang="en-US" sz="1200" b="1" i="1" kern="1200" dirty="0" smtClean="0">
                <a:solidFill>
                  <a:schemeClr val="tx1"/>
                </a:solidFill>
                <a:effectLst/>
                <a:latin typeface="+mn-lt"/>
                <a:ea typeface="+mn-ea"/>
                <a:cs typeface="+mn-cs"/>
              </a:rPr>
              <a:t>Additional Crosscutting Concepts Building to the PEs</a:t>
            </a:r>
          </a:p>
          <a:p>
            <a:r>
              <a:rPr lang="en-US" sz="1200" kern="1200" dirty="0" smtClean="0">
                <a:solidFill>
                  <a:schemeClr val="tx1"/>
                </a:solidFill>
                <a:effectLst/>
                <a:latin typeface="+mn-lt"/>
                <a:ea typeface="+mn-ea"/>
                <a:cs typeface="+mn-cs"/>
              </a:rPr>
              <a:t>Additional CCCs are included as suggestions that are in addition to the CCCs associated with the bundle PEs in the NGSS.</a:t>
            </a:r>
          </a:p>
          <a:p>
            <a:r>
              <a:rPr lang="en-US" sz="1200" kern="1200" dirty="0" smtClean="0">
                <a:solidFill>
                  <a:schemeClr val="tx1"/>
                </a:solidFill>
                <a:effectLst/>
                <a:latin typeface="+mn-lt"/>
                <a:ea typeface="+mn-ea"/>
                <a:cs typeface="+mn-cs"/>
              </a:rPr>
              <a:t>(read patterns if there is time)</a:t>
            </a:r>
          </a:p>
          <a:p>
            <a:r>
              <a:rPr lang="en-US" sz="1200" b="1" i="1" kern="1200" dirty="0" smtClean="0">
                <a:solidFill>
                  <a:schemeClr val="tx1"/>
                </a:solidFill>
                <a:effectLst/>
                <a:latin typeface="+mn-lt"/>
                <a:ea typeface="+mn-ea"/>
                <a:cs typeface="+mn-cs"/>
              </a:rPr>
              <a:t> </a:t>
            </a:r>
          </a:p>
          <a:p>
            <a:r>
              <a:rPr lang="en-US" sz="1200" b="1" i="1" kern="1200" dirty="0" smtClean="0">
                <a:solidFill>
                  <a:schemeClr val="tx1"/>
                </a:solidFill>
                <a:effectLst/>
                <a:latin typeface="+mn-lt"/>
                <a:ea typeface="+mn-ea"/>
                <a:cs typeface="+mn-cs"/>
              </a:rPr>
              <a:t>Additional Connections to Nature of Science</a:t>
            </a:r>
          </a:p>
          <a:p>
            <a:r>
              <a:rPr lang="en-US" sz="1200" kern="1200" dirty="0" smtClean="0">
                <a:solidFill>
                  <a:schemeClr val="tx1"/>
                </a:solidFill>
                <a:effectLst/>
                <a:latin typeface="+mn-lt"/>
                <a:ea typeface="+mn-ea"/>
                <a:cs typeface="+mn-cs"/>
              </a:rPr>
              <a:t>Additional NOS connections are included as suggestions that are in addition to the NOS connections associated with the bundle PEs in the NGSS.</a:t>
            </a:r>
          </a:p>
          <a:p>
            <a:r>
              <a:rPr lang="en-US" sz="1200" kern="1200" dirty="0" smtClean="0">
                <a:solidFill>
                  <a:schemeClr val="tx1"/>
                </a:solidFill>
                <a:effectLst/>
                <a:latin typeface="+mn-lt"/>
                <a:ea typeface="+mn-ea"/>
                <a:cs typeface="+mn-cs"/>
              </a:rPr>
              <a:t>(read first example if there is time)</a:t>
            </a:r>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24</a:t>
            </a:fld>
            <a:endParaRPr lang="en-US"/>
          </a:p>
        </p:txBody>
      </p:sp>
    </p:spTree>
    <p:extLst>
      <p:ext uri="{BB962C8B-B14F-4D97-AF65-F5344CB8AC3E}">
        <p14:creationId xmlns:p14="http://schemas.microsoft.com/office/powerpoint/2010/main" val="750771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Chris</a:t>
            </a:r>
          </a:p>
          <a:p>
            <a:endParaRPr lang="en-US" dirty="0" smtClean="0"/>
          </a:p>
          <a:p>
            <a:r>
              <a:rPr lang="en-US" sz="1200" b="1" i="1" kern="1200" dirty="0" smtClean="0">
                <a:solidFill>
                  <a:schemeClr val="tx1"/>
                </a:solidFill>
                <a:effectLst/>
                <a:latin typeface="+mn-lt"/>
                <a:ea typeface="+mn-ea"/>
                <a:cs typeface="+mn-cs"/>
              </a:rPr>
              <a:t>Evidence Statements</a:t>
            </a:r>
          </a:p>
          <a:p>
            <a:r>
              <a:rPr lang="en-US" sz="1200" kern="1200" dirty="0" smtClean="0">
                <a:solidFill>
                  <a:schemeClr val="tx1"/>
                </a:solidFill>
                <a:effectLst/>
                <a:latin typeface="+mn-lt"/>
                <a:ea typeface="+mn-ea"/>
                <a:cs typeface="+mn-cs"/>
              </a:rPr>
              <a:t>Evidence statements shown in the bundles always describe summative assessment of a given PE or part of a PE.  Because these are for summative purposes, some of the performance expectations will only be partially assessed in a bundle and some of the PEs evidence statements will be written in a light gray font to indicate that they are not assessed in this bundle.</a:t>
            </a:r>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25</a:t>
            </a:fld>
            <a:endParaRPr lang="en-US"/>
          </a:p>
        </p:txBody>
      </p:sp>
    </p:spTree>
    <p:extLst>
      <p:ext uri="{BB962C8B-B14F-4D97-AF65-F5344CB8AC3E}">
        <p14:creationId xmlns:p14="http://schemas.microsoft.com/office/powerpoint/2010/main" val="3674108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Chris</a:t>
            </a:r>
          </a:p>
          <a:p>
            <a:endParaRPr lang="en-US" dirty="0" smtClean="0"/>
          </a:p>
          <a:p>
            <a:r>
              <a:rPr lang="en-US" sz="1200" b="1" kern="1200" dirty="0" smtClean="0">
                <a:solidFill>
                  <a:schemeClr val="tx1"/>
                </a:solidFill>
                <a:effectLst/>
                <a:latin typeface="+mn-lt"/>
                <a:ea typeface="+mn-ea"/>
                <a:cs typeface="+mn-cs"/>
              </a:rPr>
              <a:t>Example Bundle Course Flowchart</a:t>
            </a:r>
          </a:p>
          <a:p>
            <a:r>
              <a:rPr lang="en-US" sz="1200" kern="1200" dirty="0" smtClean="0">
                <a:solidFill>
                  <a:schemeClr val="tx1"/>
                </a:solidFill>
                <a:effectLst/>
                <a:latin typeface="+mn-lt"/>
                <a:ea typeface="+mn-ea"/>
                <a:cs typeface="+mn-cs"/>
              </a:rPr>
              <a:t>The Course Flow Chart shows the D C Is of the bundles in each course and indicates connections between each of the bundles. This provides a one-page overview of the progression of DCIs over the course of the school year and guides the classroom teacher as they intentionally emphasize the connections among and between concepts throughout the year.  Building bridges between ideas will bring more meaning and endurance to student learning.</a:t>
            </a:r>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26</a:t>
            </a:fld>
            <a:endParaRPr lang="en-US"/>
          </a:p>
        </p:txBody>
      </p:sp>
    </p:spTree>
    <p:extLst>
      <p:ext uri="{BB962C8B-B14F-4D97-AF65-F5344CB8AC3E}">
        <p14:creationId xmlns:p14="http://schemas.microsoft.com/office/powerpoint/2010/main" val="1932582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Chris</a:t>
            </a:r>
          </a:p>
          <a:p>
            <a:endParaRPr lang="en-US" dirty="0" smtClean="0"/>
          </a:p>
          <a:p>
            <a:r>
              <a:rPr lang="en-US" sz="1200" b="1" kern="1200" dirty="0" smtClean="0">
                <a:solidFill>
                  <a:schemeClr val="tx1"/>
                </a:solidFill>
                <a:effectLst/>
                <a:latin typeface="+mn-lt"/>
                <a:ea typeface="+mn-ea"/>
                <a:cs typeface="+mn-cs"/>
              </a:rPr>
              <a:t>What they are: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Illustrations of different ways to bundle</a:t>
            </a:r>
          </a:p>
          <a:p>
            <a:r>
              <a:rPr lang="en-US" sz="1200" kern="1200" dirty="0" smtClean="0">
                <a:solidFill>
                  <a:schemeClr val="tx1"/>
                </a:solidFill>
                <a:effectLst/>
                <a:latin typeface="+mn-lt"/>
                <a:ea typeface="+mn-ea"/>
                <a:cs typeface="+mn-cs"/>
              </a:rPr>
              <a:t>Representations of the best thinking of teams of educators</a:t>
            </a:r>
          </a:p>
          <a:p>
            <a:r>
              <a:rPr lang="en-US" sz="1200" kern="1200" dirty="0" smtClean="0">
                <a:solidFill>
                  <a:schemeClr val="tx1"/>
                </a:solidFill>
                <a:effectLst/>
                <a:latin typeface="+mn-lt"/>
                <a:ea typeface="+mn-ea"/>
                <a:cs typeface="+mn-cs"/>
              </a:rPr>
              <a:t>Guides for instructional unit design - The Example Bundles are not intended to be curricula or lesson plans, and they do not prescribe how educators should teach. </a:t>
            </a:r>
          </a:p>
          <a:p>
            <a:r>
              <a:rPr lang="en-US" sz="1200" b="1" kern="1200" dirty="0" smtClean="0">
                <a:solidFill>
                  <a:schemeClr val="tx1"/>
                </a:solidFill>
                <a:effectLst/>
                <a:latin typeface="+mn-lt"/>
                <a:ea typeface="+mn-ea"/>
                <a:cs typeface="+mn-cs"/>
              </a:rPr>
              <a:t>What they are not: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Prescriptions about NGSS bundles - The Example Bundles do not limit how many times a performance expectation can be included in a course or a grade range. Performance expectations can be partially taught over multiple units in a course, and they can also appear in multiple units within a course or across courses when appropriate for the context. </a:t>
            </a:r>
          </a:p>
          <a:p>
            <a:r>
              <a:rPr lang="en-US" sz="1200" kern="1200" dirty="0" smtClean="0">
                <a:solidFill>
                  <a:schemeClr val="tx1"/>
                </a:solidFill>
                <a:effectLst/>
                <a:latin typeface="+mn-lt"/>
                <a:ea typeface="+mn-ea"/>
                <a:cs typeface="+mn-cs"/>
              </a:rPr>
              <a:t>Perfect documents – these documents are examples</a:t>
            </a:r>
          </a:p>
          <a:p>
            <a:r>
              <a:rPr lang="en-US" sz="1200" kern="1200" dirty="0" smtClean="0">
                <a:solidFill>
                  <a:schemeClr val="tx1"/>
                </a:solidFill>
                <a:effectLst/>
                <a:latin typeface="+mn-lt"/>
                <a:ea typeface="+mn-ea"/>
                <a:cs typeface="+mn-cs"/>
              </a:rPr>
              <a:t>Full curriculum documents</a:t>
            </a:r>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27</a:t>
            </a:fld>
            <a:endParaRPr lang="en-US"/>
          </a:p>
        </p:txBody>
      </p:sp>
    </p:spTree>
    <p:extLst>
      <p:ext uri="{BB962C8B-B14F-4D97-AF65-F5344CB8AC3E}">
        <p14:creationId xmlns:p14="http://schemas.microsoft.com/office/powerpoint/2010/main" val="2789774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Chris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Where Can I Find Them?</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28</a:t>
            </a:fld>
            <a:endParaRPr lang="en-US"/>
          </a:p>
        </p:txBody>
      </p:sp>
    </p:spTree>
    <p:extLst>
      <p:ext uri="{BB962C8B-B14F-4D97-AF65-F5344CB8AC3E}">
        <p14:creationId xmlns:p14="http://schemas.microsoft.com/office/powerpoint/2010/main" val="1087015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Chris</a:t>
            </a:r>
          </a:p>
          <a:p>
            <a:endParaRPr lang="en-US" dirty="0" smtClean="0"/>
          </a:p>
          <a:p>
            <a:r>
              <a:rPr lang="en-US" sz="1200" kern="1200" dirty="0" smtClean="0">
                <a:solidFill>
                  <a:schemeClr val="tx1"/>
                </a:solidFill>
                <a:effectLst/>
                <a:latin typeface="+mn-lt"/>
                <a:ea typeface="+mn-ea"/>
                <a:cs typeface="+mn-cs"/>
              </a:rPr>
              <a:t> There is no right way to bundle the Performance Expectations.  There are literally thousands of ways to bundle the standards.  You and/or your district will need to determine what will work best for your students.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(Chris transitions to Michael)</a:t>
            </a:r>
            <a:endParaRPr lang="en-US" b="1" dirty="0" smtClean="0"/>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29</a:t>
            </a:fld>
            <a:endParaRPr lang="en-US"/>
          </a:p>
        </p:txBody>
      </p:sp>
    </p:spTree>
    <p:extLst>
      <p:ext uri="{BB962C8B-B14F-4D97-AF65-F5344CB8AC3E}">
        <p14:creationId xmlns:p14="http://schemas.microsoft.com/office/powerpoint/2010/main" val="1578315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Jennifer</a:t>
            </a:r>
            <a:endParaRPr lang="en-US" b="1"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3</a:t>
            </a:fld>
            <a:endParaRPr lang="en-US"/>
          </a:p>
        </p:txBody>
      </p:sp>
    </p:spTree>
    <p:extLst>
      <p:ext uri="{BB962C8B-B14F-4D97-AF65-F5344CB8AC3E}">
        <p14:creationId xmlns:p14="http://schemas.microsoft.com/office/powerpoint/2010/main" val="2947428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Michael</a:t>
            </a:r>
            <a:endParaRPr lang="en-US" b="1"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30</a:t>
            </a:fld>
            <a:endParaRPr lang="en-US"/>
          </a:p>
        </p:txBody>
      </p:sp>
    </p:spTree>
    <p:extLst>
      <p:ext uri="{BB962C8B-B14F-4D97-AF65-F5344CB8AC3E}">
        <p14:creationId xmlns:p14="http://schemas.microsoft.com/office/powerpoint/2010/main" val="1177761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Michael</a:t>
            </a:r>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31</a:t>
            </a:fld>
            <a:endParaRPr lang="en-US"/>
          </a:p>
        </p:txBody>
      </p:sp>
    </p:spTree>
    <p:extLst>
      <p:ext uri="{BB962C8B-B14F-4D97-AF65-F5344CB8AC3E}">
        <p14:creationId xmlns:p14="http://schemas.microsoft.com/office/powerpoint/2010/main" val="3661920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Michael</a:t>
            </a:r>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32</a:t>
            </a:fld>
            <a:endParaRPr lang="en-US"/>
          </a:p>
        </p:txBody>
      </p:sp>
    </p:spTree>
    <p:extLst>
      <p:ext uri="{BB962C8B-B14F-4D97-AF65-F5344CB8AC3E}">
        <p14:creationId xmlns:p14="http://schemas.microsoft.com/office/powerpoint/2010/main" val="1829196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Michael</a:t>
            </a:r>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33</a:t>
            </a:fld>
            <a:endParaRPr lang="en-US"/>
          </a:p>
        </p:txBody>
      </p:sp>
    </p:spTree>
    <p:extLst>
      <p:ext uri="{BB962C8B-B14F-4D97-AF65-F5344CB8AC3E}">
        <p14:creationId xmlns:p14="http://schemas.microsoft.com/office/powerpoint/2010/main" val="3438423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34</a:t>
            </a:fld>
            <a:endParaRPr lang="en-US"/>
          </a:p>
        </p:txBody>
      </p:sp>
    </p:spTree>
    <p:extLst>
      <p:ext uri="{BB962C8B-B14F-4D97-AF65-F5344CB8AC3E}">
        <p14:creationId xmlns:p14="http://schemas.microsoft.com/office/powerpoint/2010/main" val="1662600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35</a:t>
            </a:fld>
            <a:endParaRPr lang="en-US"/>
          </a:p>
        </p:txBody>
      </p:sp>
    </p:spTree>
    <p:extLst>
      <p:ext uri="{BB962C8B-B14F-4D97-AF65-F5344CB8AC3E}">
        <p14:creationId xmlns:p14="http://schemas.microsoft.com/office/powerpoint/2010/main" val="2461298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36</a:t>
            </a:fld>
            <a:endParaRPr lang="en-US"/>
          </a:p>
        </p:txBody>
      </p:sp>
    </p:spTree>
    <p:extLst>
      <p:ext uri="{BB962C8B-B14F-4D97-AF65-F5344CB8AC3E}">
        <p14:creationId xmlns:p14="http://schemas.microsoft.com/office/powerpoint/2010/main" val="11664324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37</a:t>
            </a:fld>
            <a:endParaRPr lang="en-US"/>
          </a:p>
        </p:txBody>
      </p:sp>
    </p:spTree>
    <p:extLst>
      <p:ext uri="{BB962C8B-B14F-4D97-AF65-F5344CB8AC3E}">
        <p14:creationId xmlns:p14="http://schemas.microsoft.com/office/powerpoint/2010/main" val="4024163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38</a:t>
            </a:fld>
            <a:endParaRPr lang="en-US"/>
          </a:p>
        </p:txBody>
      </p:sp>
    </p:spTree>
    <p:extLst>
      <p:ext uri="{BB962C8B-B14F-4D97-AF65-F5344CB8AC3E}">
        <p14:creationId xmlns:p14="http://schemas.microsoft.com/office/powerpoint/2010/main" val="1849016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39</a:t>
            </a:fld>
            <a:endParaRPr lang="en-US"/>
          </a:p>
        </p:txBody>
      </p:sp>
    </p:spTree>
    <p:extLst>
      <p:ext uri="{BB962C8B-B14F-4D97-AF65-F5344CB8AC3E}">
        <p14:creationId xmlns:p14="http://schemas.microsoft.com/office/powerpoint/2010/main" val="969245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Jennifer</a:t>
            </a:r>
            <a:endParaRPr lang="en-US" b="1"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4</a:t>
            </a:fld>
            <a:endParaRPr lang="en-US"/>
          </a:p>
        </p:txBody>
      </p:sp>
    </p:spTree>
    <p:extLst>
      <p:ext uri="{BB962C8B-B14F-4D97-AF65-F5344CB8AC3E}">
        <p14:creationId xmlns:p14="http://schemas.microsoft.com/office/powerpoint/2010/main" val="9285467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40</a:t>
            </a:fld>
            <a:endParaRPr lang="en-US"/>
          </a:p>
        </p:txBody>
      </p:sp>
    </p:spTree>
    <p:extLst>
      <p:ext uri="{BB962C8B-B14F-4D97-AF65-F5344CB8AC3E}">
        <p14:creationId xmlns:p14="http://schemas.microsoft.com/office/powerpoint/2010/main" val="27498500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41</a:t>
            </a:fld>
            <a:endParaRPr lang="en-US"/>
          </a:p>
        </p:txBody>
      </p:sp>
    </p:spTree>
    <p:extLst>
      <p:ext uri="{BB962C8B-B14F-4D97-AF65-F5344CB8AC3E}">
        <p14:creationId xmlns:p14="http://schemas.microsoft.com/office/powerpoint/2010/main" val="42626028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b="1" dirty="0" smtClean="0"/>
              <a:t>Jennifer</a:t>
            </a:r>
          </a:p>
          <a:p>
            <a:pPr marL="0" indent="0">
              <a:buFont typeface="+mj-lt"/>
              <a:buNone/>
            </a:pPr>
            <a:endParaRPr lang="en-US" sz="1200" b="1" dirty="0" smtClean="0"/>
          </a:p>
          <a:p>
            <a:pPr marL="0" marR="0" indent="0" algn="l" defTabSz="457200" rtl="0" eaLnBrk="1" fontAlgn="auto" latinLnBrk="0" hangingPunct="1">
              <a:lnSpc>
                <a:spcPct val="100000"/>
              </a:lnSpc>
              <a:spcBef>
                <a:spcPts val="0"/>
              </a:spcBef>
              <a:spcAft>
                <a:spcPts val="0"/>
              </a:spcAft>
              <a:buClrTx/>
              <a:buSzTx/>
              <a:buFont typeface="+mj-lt"/>
              <a:buNone/>
              <a:tabLst/>
              <a:defRPr/>
            </a:pPr>
            <a:r>
              <a:rPr lang="en-US" sz="1200" b="1" dirty="0" smtClean="0"/>
              <a:t>POLL #3:  </a:t>
            </a:r>
            <a:r>
              <a:rPr lang="en-US" sz="1200" b="1" kern="1200" dirty="0" smtClean="0">
                <a:solidFill>
                  <a:schemeClr val="tx1"/>
                </a:solidFill>
                <a:effectLst/>
                <a:latin typeface="+mn-lt"/>
                <a:ea typeface="+mn-ea"/>
                <a:cs typeface="+mn-cs"/>
              </a:rPr>
              <a:t>Which part of bundling or the Example Bundles would you most like to hear more about?</a:t>
            </a:r>
            <a:r>
              <a:rPr lang="en-US" b="1" dirty="0" smtClean="0"/>
              <a:t> </a:t>
            </a:r>
          </a:p>
          <a:p>
            <a:pPr marL="228600" lvl="0" indent="-228600">
              <a:buFont typeface="+mj-lt"/>
              <a:buAutoNum type="alphaUcPeriod"/>
            </a:pPr>
            <a:r>
              <a:rPr lang="en-US" sz="1200" kern="1200" dirty="0" smtClean="0">
                <a:solidFill>
                  <a:schemeClr val="tx1"/>
                </a:solidFill>
                <a:effectLst/>
                <a:latin typeface="+mn-lt"/>
                <a:ea typeface="+mn-ea"/>
                <a:cs typeface="+mn-cs"/>
              </a:rPr>
              <a:t>The rationale for bundling in this way</a:t>
            </a:r>
          </a:p>
          <a:p>
            <a:pPr marL="228600" lvl="0" indent="-228600">
              <a:buFont typeface="+mj-lt"/>
              <a:buAutoNum type="alphaUcPeriod"/>
            </a:pPr>
            <a:r>
              <a:rPr lang="en-US" sz="1200" kern="1200" dirty="0" smtClean="0">
                <a:solidFill>
                  <a:schemeClr val="tx1"/>
                </a:solidFill>
                <a:effectLst/>
                <a:latin typeface="+mn-lt"/>
                <a:ea typeface="+mn-ea"/>
                <a:cs typeface="+mn-cs"/>
              </a:rPr>
              <a:t>How I can use these bundles in planning instruction</a:t>
            </a:r>
          </a:p>
          <a:p>
            <a:pPr marL="228600" lvl="0" indent="-228600">
              <a:buFont typeface="+mj-lt"/>
              <a:buAutoNum type="alphaUcPeriod"/>
            </a:pPr>
            <a:r>
              <a:rPr lang="en-US" sz="1200" kern="1200" dirty="0" smtClean="0">
                <a:solidFill>
                  <a:schemeClr val="tx1"/>
                </a:solidFill>
                <a:effectLst/>
                <a:latin typeface="+mn-lt"/>
                <a:ea typeface="+mn-ea"/>
                <a:cs typeface="+mn-cs"/>
              </a:rPr>
              <a:t>How bundling is different for K-5 vs. 6-12 grade standards</a:t>
            </a:r>
          </a:p>
          <a:p>
            <a:pPr marL="228600" lvl="0" indent="-228600">
              <a:buFont typeface="+mj-lt"/>
              <a:buAutoNum type="alphaUcPeriod"/>
            </a:pPr>
            <a:r>
              <a:rPr lang="en-US" sz="1200" kern="1200" dirty="0" smtClean="0">
                <a:solidFill>
                  <a:schemeClr val="tx1"/>
                </a:solidFill>
                <a:effectLst/>
                <a:latin typeface="+mn-lt"/>
                <a:ea typeface="+mn-ea"/>
                <a:cs typeface="+mn-cs"/>
              </a:rPr>
              <a:t>Deeper explanations of the Example Bundle documents</a:t>
            </a:r>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42</a:t>
            </a:fld>
            <a:endParaRPr lang="en-US"/>
          </a:p>
        </p:txBody>
      </p:sp>
    </p:spTree>
    <p:extLst>
      <p:ext uri="{BB962C8B-B14F-4D97-AF65-F5344CB8AC3E}">
        <p14:creationId xmlns:p14="http://schemas.microsoft.com/office/powerpoint/2010/main" val="19611879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Jennifer </a:t>
            </a:r>
          </a:p>
          <a:p>
            <a:endParaRPr lang="en-US" b="1"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43</a:t>
            </a:fld>
            <a:endParaRPr lang="en-US"/>
          </a:p>
        </p:txBody>
      </p:sp>
    </p:spTree>
    <p:extLst>
      <p:ext uri="{BB962C8B-B14F-4D97-AF65-F5344CB8AC3E}">
        <p14:creationId xmlns:p14="http://schemas.microsoft.com/office/powerpoint/2010/main" val="17135528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Jennifer concludes</a:t>
            </a:r>
            <a:r>
              <a:rPr lang="en-US" b="1" baseline="0" dirty="0" smtClean="0"/>
              <a:t> the webinar</a:t>
            </a:r>
            <a:endParaRPr lang="en-US" b="1"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44</a:t>
            </a:fld>
            <a:endParaRPr lang="en-US"/>
          </a:p>
        </p:txBody>
      </p:sp>
    </p:spTree>
    <p:extLst>
      <p:ext uri="{BB962C8B-B14F-4D97-AF65-F5344CB8AC3E}">
        <p14:creationId xmlns:p14="http://schemas.microsoft.com/office/powerpoint/2010/main" val="2556298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1" dirty="0" smtClean="0"/>
              <a:t>Jennifer</a:t>
            </a:r>
          </a:p>
          <a:p>
            <a:pPr marL="0" indent="0">
              <a:buFont typeface="+mj-lt"/>
              <a:buNone/>
            </a:pPr>
            <a:endParaRPr lang="en-US" sz="1200" b="0" dirty="0" smtClean="0"/>
          </a:p>
          <a:p>
            <a:pPr marL="0" indent="0">
              <a:buFont typeface="+mj-lt"/>
              <a:buNone/>
            </a:pPr>
            <a:r>
              <a:rPr lang="en-US" sz="1200" b="1" dirty="0" smtClean="0"/>
              <a:t>POLL #1: How much time have you already spent implementing the NGSS?</a:t>
            </a:r>
            <a:endParaRPr lang="en-US" b="1" dirty="0" smtClean="0"/>
          </a:p>
          <a:p>
            <a:pPr marL="228600" lvl="0" indent="-228600">
              <a:buFont typeface="+mj-lt"/>
              <a:buAutoNum type="alphaUcPeriod"/>
            </a:pPr>
            <a:r>
              <a:rPr lang="en-US" sz="1200" kern="1200" dirty="0" smtClean="0">
                <a:solidFill>
                  <a:schemeClr val="tx1"/>
                </a:solidFill>
                <a:effectLst/>
                <a:latin typeface="+mn-lt"/>
                <a:ea typeface="+mn-ea"/>
                <a:cs typeface="+mn-cs"/>
              </a:rPr>
              <a:t>More than 3 years</a:t>
            </a:r>
          </a:p>
          <a:p>
            <a:pPr marL="228600" lvl="0" indent="-228600">
              <a:buFont typeface="+mj-lt"/>
              <a:buAutoNum type="alphaUcPeriod"/>
            </a:pPr>
            <a:r>
              <a:rPr lang="en-US" sz="1200" kern="1200" dirty="0" smtClean="0">
                <a:solidFill>
                  <a:schemeClr val="tx1"/>
                </a:solidFill>
                <a:effectLst/>
                <a:latin typeface="+mn-lt"/>
                <a:ea typeface="+mn-ea"/>
                <a:cs typeface="+mn-cs"/>
              </a:rPr>
              <a:t>Between 1 and 3 years</a:t>
            </a:r>
          </a:p>
          <a:p>
            <a:pPr marL="228600" lvl="0" indent="-228600">
              <a:buFont typeface="+mj-lt"/>
              <a:buAutoNum type="alphaUcPeriod"/>
            </a:pPr>
            <a:r>
              <a:rPr lang="en-US" sz="1200" kern="1200" dirty="0" smtClean="0">
                <a:solidFill>
                  <a:schemeClr val="tx1"/>
                </a:solidFill>
                <a:effectLst/>
                <a:latin typeface="+mn-lt"/>
                <a:ea typeface="+mn-ea"/>
                <a:cs typeface="+mn-cs"/>
              </a:rPr>
              <a:t>Less than 1 year</a:t>
            </a:r>
          </a:p>
          <a:p>
            <a:pPr marL="228600" lvl="0" indent="-228600">
              <a:buFont typeface="+mj-lt"/>
              <a:buAutoNum type="alphaUcPeriod"/>
            </a:pPr>
            <a:r>
              <a:rPr lang="en-US" sz="1200" kern="1200" dirty="0" smtClean="0">
                <a:solidFill>
                  <a:schemeClr val="tx1"/>
                </a:solidFill>
                <a:effectLst/>
                <a:latin typeface="+mn-lt"/>
                <a:ea typeface="+mn-ea"/>
                <a:cs typeface="+mn-cs"/>
              </a:rPr>
              <a:t>I have just begun getting to know the NGSS</a:t>
            </a:r>
          </a:p>
          <a:p>
            <a:endParaRPr lang="en-US" dirty="0" smtClean="0"/>
          </a:p>
          <a:p>
            <a:endParaRPr lang="en-US" dirty="0" smtClean="0"/>
          </a:p>
          <a:p>
            <a:endParaRPr lang="en-US" b="1"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5</a:t>
            </a:fld>
            <a:endParaRPr lang="en-US"/>
          </a:p>
        </p:txBody>
      </p:sp>
    </p:spTree>
    <p:extLst>
      <p:ext uri="{BB962C8B-B14F-4D97-AF65-F5344CB8AC3E}">
        <p14:creationId xmlns:p14="http://schemas.microsoft.com/office/powerpoint/2010/main" val="206537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Jennifer transitions to Rita</a:t>
            </a:r>
            <a:endParaRPr lang="en-US" b="1"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6</a:t>
            </a:fld>
            <a:endParaRPr lang="en-US"/>
          </a:p>
        </p:txBody>
      </p:sp>
    </p:spTree>
    <p:extLst>
      <p:ext uri="{BB962C8B-B14F-4D97-AF65-F5344CB8AC3E}">
        <p14:creationId xmlns:p14="http://schemas.microsoft.com/office/powerpoint/2010/main" val="3757800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Rita</a:t>
            </a:r>
          </a:p>
          <a:p>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Hello everyone!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Framework for k-12 Science</a:t>
            </a:r>
            <a:r>
              <a:rPr lang="en-US" baseline="0" dirty="0" smtClean="0"/>
              <a:t> Education published by the National Research Council articulated three dimensions of science learning: Science and Engineering Practices, Crosscutting Concepts, and Disciplinary Core Ideas.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And The Framework recommended that the new science standards emphasize  all three dimensions.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By doing that the competencies such as knowing key concepts, understanding the role of models, and the features of argumentation are accomplished more effectively when students engage in practices.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Additionally offering opportunities for engagement increases participation of all students. </a:t>
            </a:r>
            <a:endParaRPr lang="en-US" dirty="0" smtClean="0"/>
          </a:p>
          <a:p>
            <a:endParaRPr lang="en-US" b="1"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7</a:t>
            </a:fld>
            <a:endParaRPr lang="en-US"/>
          </a:p>
        </p:txBody>
      </p:sp>
    </p:spTree>
    <p:extLst>
      <p:ext uri="{BB962C8B-B14F-4D97-AF65-F5344CB8AC3E}">
        <p14:creationId xmlns:p14="http://schemas.microsoft.com/office/powerpoint/2010/main" val="1210924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Rita</a:t>
            </a:r>
          </a:p>
          <a:p>
            <a:endParaRPr lang="en-US" b="1" dirty="0" smtClean="0"/>
          </a:p>
          <a:p>
            <a:r>
              <a:rPr lang="en-US" dirty="0" smtClean="0"/>
              <a:t>Aligning with the Framework recommendations, the NGSS were written as</a:t>
            </a:r>
            <a:r>
              <a:rPr lang="en-US" baseline="0" dirty="0" smtClean="0"/>
              <a:t> performance expectations.</a:t>
            </a:r>
          </a:p>
          <a:p>
            <a:endParaRPr lang="en-US" baseline="0" dirty="0" smtClean="0"/>
          </a:p>
          <a:p>
            <a:r>
              <a:rPr lang="en-US" baseline="0" dirty="0" smtClean="0"/>
              <a:t> Here’s a Middle School physical science example of a standard with the foundation boxes below. As a quick review let’s look at the parts.</a:t>
            </a:r>
          </a:p>
          <a:p>
            <a:r>
              <a:rPr lang="en-US" baseline="0" dirty="0" smtClean="0"/>
              <a:t>The stem in every standard reads</a:t>
            </a:r>
          </a:p>
          <a:p>
            <a:r>
              <a:rPr lang="en-US" baseline="0" dirty="0" smtClean="0"/>
              <a:t>Students who demonstrate understanding can .. This is a performance expectation or PE</a:t>
            </a:r>
          </a:p>
          <a:p>
            <a:endParaRPr lang="en-US" baseline="0" dirty="0" smtClean="0"/>
          </a:p>
          <a:p>
            <a:r>
              <a:rPr lang="en-US" baseline="0" dirty="0" smtClean="0"/>
              <a:t>The standard reads </a:t>
            </a:r>
          </a:p>
          <a:p>
            <a:r>
              <a:rPr lang="en-US" baseline="0" dirty="0" smtClean="0"/>
              <a:t>Analyze and interpret data on the properties of substances before and after the substances interact to determine if a chemical reaction has occurred. T</a:t>
            </a:r>
          </a:p>
          <a:p>
            <a:endParaRPr lang="en-US" baseline="0" dirty="0" smtClean="0"/>
          </a:p>
          <a:p>
            <a:r>
              <a:rPr lang="en-US" baseline="0" dirty="0" smtClean="0"/>
              <a:t>In this standard the practice  is analyze and interpret data. In the foundation box in blue is the practice and the bullet is the element of the practice that further defines the intent of the demonstration of understanding:  Analyze and interpret data to determine similarities and differences in findings. </a:t>
            </a:r>
          </a:p>
          <a:p>
            <a:endParaRPr lang="en-US" baseline="0" dirty="0" smtClean="0"/>
          </a:p>
          <a:p>
            <a:r>
              <a:rPr lang="en-US" baseline="0" dirty="0" smtClean="0"/>
              <a:t>The standard includes a reference to the disciplinary core idea  and The entire  </a:t>
            </a:r>
            <a:r>
              <a:rPr lang="en-US" baseline="0" dirty="0" err="1" smtClean="0"/>
              <a:t>DCi</a:t>
            </a:r>
            <a:r>
              <a:rPr lang="en-US" baseline="0" dirty="0" smtClean="0"/>
              <a:t> is found in the orange box . </a:t>
            </a:r>
          </a:p>
          <a:p>
            <a:endParaRPr lang="en-US" baseline="0" dirty="0" smtClean="0"/>
          </a:p>
          <a:p>
            <a:r>
              <a:rPr lang="en-US" baseline="0" dirty="0" smtClean="0"/>
              <a:t>In this standard the crosscutting concept of patterns is found in the green and is implied in the standard. Students look for a pattern of change comparing properties before and after a chemical reaction. </a:t>
            </a:r>
          </a:p>
        </p:txBody>
      </p:sp>
      <p:sp>
        <p:nvSpPr>
          <p:cNvPr id="4" name="Slide Number Placeholder 3"/>
          <p:cNvSpPr>
            <a:spLocks noGrp="1"/>
          </p:cNvSpPr>
          <p:nvPr>
            <p:ph type="sldNum" sz="quarter" idx="10"/>
          </p:nvPr>
        </p:nvSpPr>
        <p:spPr/>
        <p:txBody>
          <a:bodyPr/>
          <a:lstStyle/>
          <a:p>
            <a:fld id="{25CF55F2-5960-9A4D-B39D-551475250CBF}" type="slidenum">
              <a:rPr lang="en-US" smtClean="0"/>
              <a:pPr/>
              <a:t>8</a:t>
            </a:fld>
            <a:endParaRPr lang="en-US"/>
          </a:p>
        </p:txBody>
      </p:sp>
    </p:spTree>
    <p:extLst>
      <p:ext uri="{BB962C8B-B14F-4D97-AF65-F5344CB8AC3E}">
        <p14:creationId xmlns:p14="http://schemas.microsoft.com/office/powerpoint/2010/main" val="4193797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Rita</a:t>
            </a:r>
          </a:p>
          <a:p>
            <a:endParaRPr lang="en-US" b="1" dirty="0" smtClean="0"/>
          </a:p>
          <a:p>
            <a:r>
              <a:rPr lang="en-US" baseline="0" dirty="0" smtClean="0"/>
              <a:t>So A standard reads like an activity in the classroom. </a:t>
            </a:r>
          </a:p>
          <a:p>
            <a:endParaRPr lang="en-US" baseline="0" dirty="0" smtClean="0"/>
          </a:p>
          <a:p>
            <a:r>
              <a:rPr lang="en-US" baseline="0" dirty="0" smtClean="0"/>
              <a:t>In fact, this standard from middle school physical science would be a very good classroom activity, and it is probably an activity in some form in many curriculums currently. </a:t>
            </a:r>
          </a:p>
          <a:p>
            <a:r>
              <a:rPr lang="en-US" baseline="0" dirty="0" smtClean="0"/>
              <a:t>But the standard is not curriculum or a lesson. It’s intent is to measure understanding at the end of the grade or grade band. </a:t>
            </a:r>
            <a:endParaRPr lang="en-US" dirty="0" smtClean="0"/>
          </a:p>
          <a:p>
            <a:endParaRPr lang="en-US" dirty="0"/>
          </a:p>
        </p:txBody>
      </p:sp>
      <p:sp>
        <p:nvSpPr>
          <p:cNvPr id="4" name="Slide Number Placeholder 3"/>
          <p:cNvSpPr>
            <a:spLocks noGrp="1"/>
          </p:cNvSpPr>
          <p:nvPr>
            <p:ph type="sldNum" sz="quarter" idx="10"/>
          </p:nvPr>
        </p:nvSpPr>
        <p:spPr/>
        <p:txBody>
          <a:bodyPr/>
          <a:lstStyle/>
          <a:p>
            <a:fld id="{25CF55F2-5960-9A4D-B39D-551475250CBF}" type="slidenum">
              <a:rPr lang="en-US" smtClean="0"/>
              <a:pPr/>
              <a:t>9</a:t>
            </a:fld>
            <a:endParaRPr lang="en-US"/>
          </a:p>
        </p:txBody>
      </p:sp>
    </p:spTree>
    <p:extLst>
      <p:ext uri="{BB962C8B-B14F-4D97-AF65-F5344CB8AC3E}">
        <p14:creationId xmlns:p14="http://schemas.microsoft.com/office/powerpoint/2010/main" val="25123576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NGSS PPT_Cover-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685800" y="2130425"/>
            <a:ext cx="7772400" cy="1470025"/>
          </a:xfrm>
        </p:spPr>
        <p:txBody>
          <a:bodyPr/>
          <a:lstStyle>
            <a:lvl1pPr>
              <a:defRPr b="1">
                <a:solidFill>
                  <a:srgbClr val="293893"/>
                </a:solidFill>
                <a:latin typeface="Arial"/>
                <a:cs typeface="Arial"/>
              </a:defRPr>
            </a:lvl1pPr>
          </a:lstStyle>
          <a:p>
            <a:r>
              <a:rPr lang="en-US" dirty="0" smtClean="0"/>
              <a:t>TITLE WOULD GO HERE</a:t>
            </a:r>
            <a:endParaRPr lang="en-US" dirty="0"/>
          </a:p>
        </p:txBody>
      </p:sp>
    </p:spTree>
    <p:extLst>
      <p:ext uri="{BB962C8B-B14F-4D97-AF65-F5344CB8AC3E}">
        <p14:creationId xmlns:p14="http://schemas.microsoft.com/office/powerpoint/2010/main" val="2457857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pic>
        <p:nvPicPr>
          <p:cNvPr id="4" name="Picture 3" descr="67789 NGSS Ppt Template_Support-1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27098" cy="6858000"/>
          </a:xfrm>
          <a:prstGeom prst="rect">
            <a:avLst/>
          </a:prstGeom>
        </p:spPr>
      </p:pic>
      <p:sp>
        <p:nvSpPr>
          <p:cNvPr id="2" name="Title 1"/>
          <p:cNvSpPr>
            <a:spLocks noGrp="1"/>
          </p:cNvSpPr>
          <p:nvPr>
            <p:ph type="title"/>
          </p:nvPr>
        </p:nvSpPr>
        <p:spPr>
          <a:xfrm>
            <a:off x="0" y="3144523"/>
            <a:ext cx="9144000" cy="568955"/>
          </a:xfrm>
        </p:spPr>
        <p:txBody>
          <a:bodyPr anchor="t">
            <a:normAutofit/>
          </a:bodyPr>
          <a:lstStyle>
            <a:lvl1pPr algn="ctr">
              <a:defRPr sz="3400" b="1" cap="all">
                <a:solidFill>
                  <a:srgbClr val="EB801B"/>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147353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pic>
        <p:nvPicPr>
          <p:cNvPr id="3" name="Picture 2" descr="67789 NGSS Ppt Template_Support-1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9774" cy="6858000"/>
          </a:xfrm>
          <a:prstGeom prst="rect">
            <a:avLst/>
          </a:prstGeom>
        </p:spPr>
      </p:pic>
      <p:sp>
        <p:nvSpPr>
          <p:cNvPr id="2" name="Title 1"/>
          <p:cNvSpPr>
            <a:spLocks noGrp="1"/>
          </p:cNvSpPr>
          <p:nvPr>
            <p:ph type="title"/>
          </p:nvPr>
        </p:nvSpPr>
        <p:spPr>
          <a:xfrm>
            <a:off x="0" y="3144523"/>
            <a:ext cx="9144000" cy="568955"/>
          </a:xfrm>
        </p:spPr>
        <p:txBody>
          <a:bodyPr anchor="t">
            <a:normAutofit/>
          </a:bodyPr>
          <a:lstStyle>
            <a:lvl1pPr algn="ctr">
              <a:defRPr sz="3400" b="1" cap="all">
                <a:solidFill>
                  <a:srgbClr val="293893"/>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14807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pic>
        <p:nvPicPr>
          <p:cNvPr id="3" name="Picture 2" descr="67789 NGSS Ppt Template_Support-0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3144523"/>
            <a:ext cx="9144000" cy="568955"/>
          </a:xfrm>
        </p:spPr>
        <p:txBody>
          <a:bodyPr anchor="t">
            <a:normAutofit/>
          </a:bodyPr>
          <a:lstStyle>
            <a:lvl1pPr algn="ctr">
              <a:defRPr sz="3400" b="1" cap="all">
                <a:solidFill>
                  <a:srgbClr val="88AD1C"/>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40002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3" name="Picture 2" descr="67789 NGSS Ppt Template_Engineering-16.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27098" cy="6858000"/>
          </a:xfrm>
          <a:prstGeom prst="rect">
            <a:avLst/>
          </a:prstGeom>
        </p:spPr>
      </p:pic>
      <p:sp>
        <p:nvSpPr>
          <p:cNvPr id="2" name="Title 1"/>
          <p:cNvSpPr>
            <a:spLocks noGrp="1"/>
          </p:cNvSpPr>
          <p:nvPr>
            <p:ph type="title"/>
          </p:nvPr>
        </p:nvSpPr>
        <p:spPr>
          <a:xfrm>
            <a:off x="0" y="3144523"/>
            <a:ext cx="9144000" cy="568955"/>
          </a:xfrm>
        </p:spPr>
        <p:txBody>
          <a:bodyPr anchor="t">
            <a:normAutofit/>
          </a:bodyPr>
          <a:lstStyle>
            <a:lvl1pPr algn="ctr">
              <a:defRPr sz="3400" b="1" cap="all">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03151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2" name="Picture 1" descr="67789 NGSS Ppt Template_Engineering-1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48488"/>
          </a:xfrm>
          <a:prstGeom prst="rect">
            <a:avLst/>
          </a:prstGeom>
        </p:spPr>
      </p:pic>
    </p:spTree>
    <p:extLst>
      <p:ext uri="{BB962C8B-B14F-4D97-AF65-F5344CB8AC3E}">
        <p14:creationId xmlns:p14="http://schemas.microsoft.com/office/powerpoint/2010/main" val="1755343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2" name="Picture 1" descr="67789 NGSS Ppt Template_Engineering-18.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9774" cy="6858000"/>
          </a:xfrm>
          <a:prstGeom prst="rect">
            <a:avLst/>
          </a:prstGeom>
        </p:spPr>
      </p:pic>
    </p:spTree>
    <p:extLst>
      <p:ext uri="{BB962C8B-B14F-4D97-AF65-F5344CB8AC3E}">
        <p14:creationId xmlns:p14="http://schemas.microsoft.com/office/powerpoint/2010/main" val="3102274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4" name="Picture 3" descr="67789 NGSS Ppt Template_Support-2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9774" cy="6858000"/>
          </a:xfrm>
          <a:prstGeom prst="rect">
            <a:avLst/>
          </a:prstGeom>
        </p:spPr>
      </p:pic>
      <p:sp>
        <p:nvSpPr>
          <p:cNvPr id="2" name="Title 1"/>
          <p:cNvSpPr>
            <a:spLocks noGrp="1"/>
          </p:cNvSpPr>
          <p:nvPr>
            <p:ph type="title"/>
          </p:nvPr>
        </p:nvSpPr>
        <p:spPr>
          <a:xfrm>
            <a:off x="0" y="3144523"/>
            <a:ext cx="9144000" cy="568955"/>
          </a:xfrm>
        </p:spPr>
        <p:txBody>
          <a:bodyPr anchor="t">
            <a:normAutofit/>
          </a:bodyPr>
          <a:lstStyle>
            <a:lvl1pPr algn="ctr">
              <a:defRPr sz="3400" b="1" cap="all">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171097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3" name="Picture 2" descr="67789 NGSS Ppt Template_Support-2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9774" cy="6858000"/>
          </a:xfrm>
          <a:prstGeom prst="rect">
            <a:avLst/>
          </a:prstGeom>
        </p:spPr>
      </p:pic>
    </p:spTree>
    <p:extLst>
      <p:ext uri="{BB962C8B-B14F-4D97-AF65-F5344CB8AC3E}">
        <p14:creationId xmlns:p14="http://schemas.microsoft.com/office/powerpoint/2010/main" val="2658181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3" name="Picture 2" descr="67789 NGSS Ppt Template_Support-2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39774" cy="6858000"/>
          </a:xfrm>
          <a:prstGeom prst="rect">
            <a:avLst/>
          </a:prstGeom>
        </p:spPr>
      </p:pic>
    </p:spTree>
    <p:extLst>
      <p:ext uri="{BB962C8B-B14F-4D97-AF65-F5344CB8AC3E}">
        <p14:creationId xmlns:p14="http://schemas.microsoft.com/office/powerpoint/2010/main" val="681086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91A6C5B-0C7F-274D-B8EC-19352942E72E}" type="datetimeFigureOut">
              <a:rPr lang="en-US" smtClean="0"/>
              <a:pPr/>
              <a:t>6/28/2016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FB48B0-486E-4140-B551-710147BA04E5}" type="slidenum">
              <a:rPr lang="en-US" smtClean="0"/>
              <a:pPr/>
              <a:t>‹#›</a:t>
            </a:fld>
            <a:endParaRPr lang="en-US"/>
          </a:p>
        </p:txBody>
      </p:sp>
    </p:spTree>
    <p:extLst>
      <p:ext uri="{BB962C8B-B14F-4D97-AF65-F5344CB8AC3E}">
        <p14:creationId xmlns:p14="http://schemas.microsoft.com/office/powerpoint/2010/main" val="3964176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67789 NGSS Ppt Template_Support-01.png"/>
          <p:cNvPicPr>
            <a:picLocks noChangeAspect="1"/>
          </p:cNvPicPr>
          <p:nvPr userDrawn="1"/>
        </p:nvPicPr>
        <p:blipFill rotWithShape="1">
          <a:blip r:embed="rId2">
            <a:alphaModFix amt="78000"/>
            <a:extLst>
              <a:ext uri="{28A0092B-C50C-407E-A947-70E740481C1C}">
                <a14:useLocalDpi xmlns:a14="http://schemas.microsoft.com/office/drawing/2010/main" val="0"/>
              </a:ext>
            </a:extLst>
          </a:blip>
          <a:srcRect b="81294"/>
          <a:stretch/>
        </p:blipFill>
        <p:spPr>
          <a:xfrm>
            <a:off x="0" y="0"/>
            <a:ext cx="9144000" cy="1282838"/>
          </a:xfrm>
          <a:prstGeom prst="rect">
            <a:avLst/>
          </a:prstGeom>
        </p:spPr>
      </p:pic>
      <p:sp>
        <p:nvSpPr>
          <p:cNvPr id="2" name="Title 1"/>
          <p:cNvSpPr>
            <a:spLocks noGrp="1"/>
          </p:cNvSpPr>
          <p:nvPr>
            <p:ph type="title"/>
          </p:nvPr>
        </p:nvSpPr>
        <p:spPr/>
        <p:txBody>
          <a:bodyPr/>
          <a:lstStyle>
            <a:lvl1pPr algn="l">
              <a:defRPr b="1">
                <a:solidFill>
                  <a:srgbClr val="EB801B"/>
                </a:solidFill>
                <a:latin typeface="Arial"/>
                <a:cs typeface="Arial"/>
              </a:defRPr>
            </a:lvl1pPr>
          </a:lstStyle>
          <a:p>
            <a:r>
              <a:rPr lang="en-US" dirty="0" smtClean="0"/>
              <a:t>Click to edit Master title style</a:t>
            </a:r>
            <a:endParaRPr lang="en-US" dirty="0"/>
          </a:p>
        </p:txBody>
      </p:sp>
      <p:sp>
        <p:nvSpPr>
          <p:cNvPr id="10"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lvl1pPr>
              <a:defRPr>
                <a:solidFill>
                  <a:srgbClr val="C1C1C1"/>
                </a:solidFill>
                <a:latin typeface="Arial"/>
                <a:cs typeface="Arial"/>
              </a:defRPr>
            </a:lvl1pPr>
            <a:lvl2pPr>
              <a:defRPr>
                <a:solidFill>
                  <a:srgbClr val="C1C1C1"/>
                </a:solidFill>
                <a:latin typeface="Arial"/>
                <a:cs typeface="Arial"/>
              </a:defRPr>
            </a:lvl2pPr>
            <a:lvl3pPr>
              <a:defRPr>
                <a:solidFill>
                  <a:srgbClr val="C1C1C1"/>
                </a:solidFill>
                <a:latin typeface="Arial"/>
                <a:cs typeface="Arial"/>
              </a:defRPr>
            </a:lvl3pPr>
            <a:lvl4pPr>
              <a:defRPr>
                <a:solidFill>
                  <a:srgbClr val="C1C1C1"/>
                </a:solidFill>
                <a:latin typeface="Arial"/>
                <a:cs typeface="Arial"/>
              </a:defRPr>
            </a:lvl4pPr>
            <a:lvl5pPr>
              <a:defRPr>
                <a:solidFill>
                  <a:srgbClr val="C1C1C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513601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91A6C5B-0C7F-274D-B8EC-19352942E72E}" type="datetimeFigureOut">
              <a:rPr lang="en-US" smtClean="0"/>
              <a:pPr/>
              <a:t>6/28/2016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FB48B0-486E-4140-B551-710147BA04E5}" type="slidenum">
              <a:rPr lang="en-US" smtClean="0"/>
              <a:pPr/>
              <a:t>‹#›</a:t>
            </a:fld>
            <a:endParaRPr lang="en-US"/>
          </a:p>
        </p:txBody>
      </p:sp>
    </p:spTree>
    <p:extLst>
      <p:ext uri="{BB962C8B-B14F-4D97-AF65-F5344CB8AC3E}">
        <p14:creationId xmlns:p14="http://schemas.microsoft.com/office/powerpoint/2010/main" val="3031573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endParaRPr lang="en-US" dirty="0"/>
          </a:p>
        </p:txBody>
      </p:sp>
      <p:pic>
        <p:nvPicPr>
          <p:cNvPr id="6" name="Picture 5" descr="stock-photo-41777570-young-asian-teacher-smiling-in-elementary-school-science-class.jpg"/>
          <p:cNvPicPr>
            <a:picLocks noChangeAspect="1"/>
          </p:cNvPicPr>
          <p:nvPr userDrawn="1"/>
        </p:nvPicPr>
        <p:blipFill rotWithShape="1">
          <a:blip r:embed="rId2">
            <a:extLst>
              <a:ext uri="{28A0092B-C50C-407E-A947-70E740481C1C}">
                <a14:useLocalDpi xmlns:a14="http://schemas.microsoft.com/office/drawing/2010/main" val="0"/>
              </a:ext>
            </a:extLst>
          </a:blip>
          <a:srcRect l="50000"/>
          <a:stretch/>
        </p:blipFill>
        <p:spPr>
          <a:xfrm>
            <a:off x="457200" y="1718631"/>
            <a:ext cx="3400478" cy="4528005"/>
          </a:xfrm>
          <a:prstGeom prst="rect">
            <a:avLst/>
          </a:prstGeom>
        </p:spPr>
      </p:pic>
    </p:spTree>
    <p:extLst>
      <p:ext uri="{BB962C8B-B14F-4D97-AF65-F5344CB8AC3E}">
        <p14:creationId xmlns:p14="http://schemas.microsoft.com/office/powerpoint/2010/main" val="636948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1A6C5B-0C7F-274D-B8EC-19352942E72E}" type="datetimeFigureOut">
              <a:rPr lang="en-US" smtClean="0"/>
              <a:pPr/>
              <a:t>6/28/2016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FB48B0-486E-4140-B551-710147BA04E5}" type="slidenum">
              <a:rPr lang="en-US" smtClean="0"/>
              <a:pPr/>
              <a:t>‹#›</a:t>
            </a:fld>
            <a:endParaRPr lang="en-US"/>
          </a:p>
        </p:txBody>
      </p:sp>
    </p:spTree>
    <p:extLst>
      <p:ext uri="{BB962C8B-B14F-4D97-AF65-F5344CB8AC3E}">
        <p14:creationId xmlns:p14="http://schemas.microsoft.com/office/powerpoint/2010/main" val="3923962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1A6C5B-0C7F-274D-B8EC-19352942E72E}" type="datetimeFigureOut">
              <a:rPr lang="en-US" smtClean="0"/>
              <a:pPr/>
              <a:t>6/28/2016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FB48B0-486E-4140-B551-710147BA04E5}" type="slidenum">
              <a:rPr lang="en-US" smtClean="0"/>
              <a:pPr/>
              <a:t>‹#›</a:t>
            </a:fld>
            <a:endParaRPr lang="en-US"/>
          </a:p>
        </p:txBody>
      </p:sp>
    </p:spTree>
    <p:extLst>
      <p:ext uri="{BB962C8B-B14F-4D97-AF65-F5344CB8AC3E}">
        <p14:creationId xmlns:p14="http://schemas.microsoft.com/office/powerpoint/2010/main" val="27550227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1A6C5B-0C7F-274D-B8EC-19352942E72E}" type="datetimeFigureOut">
              <a:rPr lang="en-US" smtClean="0"/>
              <a:pPr/>
              <a:t>6/28/2016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FB48B0-486E-4140-B551-710147BA04E5}" type="slidenum">
              <a:rPr lang="en-US" smtClean="0"/>
              <a:pPr/>
              <a:t>‹#›</a:t>
            </a:fld>
            <a:endParaRPr lang="en-US"/>
          </a:p>
        </p:txBody>
      </p:sp>
    </p:spTree>
    <p:extLst>
      <p:ext uri="{BB962C8B-B14F-4D97-AF65-F5344CB8AC3E}">
        <p14:creationId xmlns:p14="http://schemas.microsoft.com/office/powerpoint/2010/main" val="1940147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1A6C5B-0C7F-274D-B8EC-19352942E72E}" type="datetimeFigureOut">
              <a:rPr lang="en-US" smtClean="0"/>
              <a:pPr/>
              <a:t>6/28/2016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FB48B0-486E-4140-B551-710147BA04E5}" type="slidenum">
              <a:rPr lang="en-US" smtClean="0"/>
              <a:pPr/>
              <a:t>‹#›</a:t>
            </a:fld>
            <a:endParaRPr lang="en-US"/>
          </a:p>
        </p:txBody>
      </p:sp>
    </p:spTree>
    <p:extLst>
      <p:ext uri="{BB962C8B-B14F-4D97-AF65-F5344CB8AC3E}">
        <p14:creationId xmlns:p14="http://schemas.microsoft.com/office/powerpoint/2010/main" val="195291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91A6C5B-0C7F-274D-B8EC-19352942E72E}" type="datetimeFigureOut">
              <a:rPr lang="en-US" smtClean="0"/>
              <a:pPr/>
              <a:t>6/28/2016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FB48B0-486E-4140-B551-710147BA04E5}" type="slidenum">
              <a:rPr lang="en-US" smtClean="0"/>
              <a:pPr/>
              <a:t>‹#›</a:t>
            </a:fld>
            <a:endParaRPr lang="en-US"/>
          </a:p>
        </p:txBody>
      </p:sp>
    </p:spTree>
    <p:extLst>
      <p:ext uri="{BB962C8B-B14F-4D97-AF65-F5344CB8AC3E}">
        <p14:creationId xmlns:p14="http://schemas.microsoft.com/office/powerpoint/2010/main" val="2899608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457200">
              <a:defRPr/>
            </a:lvl1pPr>
          </a:lstStyle>
          <a:p>
            <a:pPr>
              <a:defRPr/>
            </a:pPr>
            <a:fld id="{F08A7451-938B-4A5D-9B70-DB53D549177D}" type="datetime1">
              <a:rPr lang="en-US" smtClean="0"/>
              <a:pPr>
                <a:defRPr/>
              </a:pPr>
              <a:t>6/28/2016</a:t>
            </a:fld>
            <a:endParaRPr lang="en-US"/>
          </a:p>
        </p:txBody>
      </p:sp>
      <p:sp>
        <p:nvSpPr>
          <p:cNvPr id="5" name="Footer Placeholder 4"/>
          <p:cNvSpPr>
            <a:spLocks noGrp="1"/>
          </p:cNvSpPr>
          <p:nvPr>
            <p:ph type="ftr" sz="quarter" idx="11"/>
          </p:nvPr>
        </p:nvSpPr>
        <p:spPr/>
        <p:txBody>
          <a:bodyPr/>
          <a:lstStyle>
            <a:lvl1pPr defTabSz="457200">
              <a:defRPr/>
            </a:lvl1pPr>
          </a:lstStyle>
          <a:p>
            <a:pPr>
              <a:defRPr/>
            </a:pPr>
            <a:endParaRPr lang="en-US"/>
          </a:p>
        </p:txBody>
      </p:sp>
      <p:sp>
        <p:nvSpPr>
          <p:cNvPr id="6" name="Slide Number Placeholder 5"/>
          <p:cNvSpPr>
            <a:spLocks noGrp="1"/>
          </p:cNvSpPr>
          <p:nvPr>
            <p:ph type="sldNum" sz="quarter" idx="12"/>
          </p:nvPr>
        </p:nvSpPr>
        <p:spPr/>
        <p:txBody>
          <a:bodyPr/>
          <a:lstStyle>
            <a:lvl1pPr defTabSz="457200">
              <a:defRPr/>
            </a:lvl1pPr>
          </a:lstStyle>
          <a:p>
            <a:pPr>
              <a:defRPr/>
            </a:pPr>
            <a:fld id="{C457EF1D-1985-46DC-91E8-9392AA5F061D}" type="slidenum">
              <a:rPr lang="en-US"/>
              <a:pPr>
                <a:defRPr/>
              </a:pPr>
              <a:t>‹#›</a:t>
            </a:fld>
            <a:endParaRPr lang="en-US"/>
          </a:p>
        </p:txBody>
      </p:sp>
    </p:spTree>
    <p:extLst>
      <p:ext uri="{BB962C8B-B14F-4D97-AF65-F5344CB8AC3E}">
        <p14:creationId xmlns:p14="http://schemas.microsoft.com/office/powerpoint/2010/main" val="259993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7200">
              <a:defRPr/>
            </a:lvl1pPr>
          </a:lstStyle>
          <a:p>
            <a:pPr>
              <a:defRPr/>
            </a:pPr>
            <a:fld id="{5CA17A66-4379-46E6-8282-DC57C82BF82A}" type="datetime1">
              <a:rPr lang="en-US" smtClean="0"/>
              <a:pPr>
                <a:defRPr/>
              </a:pPr>
              <a:t>6/28/2016</a:t>
            </a:fld>
            <a:endParaRPr lang="en-US"/>
          </a:p>
        </p:txBody>
      </p:sp>
      <p:sp>
        <p:nvSpPr>
          <p:cNvPr id="3" name="Footer Placeholder 2"/>
          <p:cNvSpPr>
            <a:spLocks noGrp="1"/>
          </p:cNvSpPr>
          <p:nvPr>
            <p:ph type="ftr" sz="quarter" idx="11"/>
          </p:nvPr>
        </p:nvSpPr>
        <p:spPr/>
        <p:txBody>
          <a:bodyPr/>
          <a:lstStyle>
            <a:lvl1pPr defTabSz="457200">
              <a:defRPr/>
            </a:lvl1pPr>
          </a:lstStyle>
          <a:p>
            <a:pPr>
              <a:defRPr/>
            </a:pPr>
            <a:endParaRPr lang="en-US"/>
          </a:p>
        </p:txBody>
      </p:sp>
      <p:sp>
        <p:nvSpPr>
          <p:cNvPr id="4" name="Slide Number Placeholder 3"/>
          <p:cNvSpPr>
            <a:spLocks noGrp="1"/>
          </p:cNvSpPr>
          <p:nvPr>
            <p:ph type="sldNum" sz="quarter" idx="12"/>
          </p:nvPr>
        </p:nvSpPr>
        <p:spPr/>
        <p:txBody>
          <a:bodyPr/>
          <a:lstStyle>
            <a:lvl1pPr defTabSz="457200">
              <a:defRPr/>
            </a:lvl1pPr>
          </a:lstStyle>
          <a:p>
            <a:pPr>
              <a:defRPr/>
            </a:pPr>
            <a:fld id="{7C82AB91-B291-467F-BA4A-A9D38AC4E7D7}" type="slidenum">
              <a:rPr lang="en-US"/>
              <a:pPr>
                <a:defRPr/>
              </a:pPr>
              <a:t>‹#›</a:t>
            </a:fld>
            <a:endParaRPr lang="en-US"/>
          </a:p>
        </p:txBody>
      </p:sp>
    </p:spTree>
    <p:extLst>
      <p:ext uri="{BB962C8B-B14F-4D97-AF65-F5344CB8AC3E}">
        <p14:creationId xmlns:p14="http://schemas.microsoft.com/office/powerpoint/2010/main" val="789503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67789 NGSS Ppt Template_Support-01.png"/>
          <p:cNvPicPr>
            <a:picLocks noChangeAspect="1"/>
          </p:cNvPicPr>
          <p:nvPr userDrawn="1"/>
        </p:nvPicPr>
        <p:blipFill rotWithShape="1">
          <a:blip r:embed="rId2">
            <a:alphaModFix amt="78000"/>
            <a:extLst>
              <a:ext uri="{28A0092B-C50C-407E-A947-70E740481C1C}">
                <a14:useLocalDpi xmlns:a14="http://schemas.microsoft.com/office/drawing/2010/main" val="0"/>
              </a:ext>
            </a:extLst>
          </a:blip>
          <a:srcRect b="81294"/>
          <a:stretch/>
        </p:blipFill>
        <p:spPr>
          <a:xfrm>
            <a:off x="0" y="5575162"/>
            <a:ext cx="9144000" cy="1282838"/>
          </a:xfrm>
          <a:prstGeom prst="rect">
            <a:avLst/>
          </a:prstGeom>
        </p:spPr>
      </p:pic>
      <p:sp>
        <p:nvSpPr>
          <p:cNvPr id="2" name="Title 1"/>
          <p:cNvSpPr>
            <a:spLocks noGrp="1"/>
          </p:cNvSpPr>
          <p:nvPr>
            <p:ph type="title"/>
          </p:nvPr>
        </p:nvSpPr>
        <p:spPr/>
        <p:txBody>
          <a:bodyPr/>
          <a:lstStyle>
            <a:lvl1pPr algn="l">
              <a:defRPr b="1">
                <a:solidFill>
                  <a:srgbClr val="EB801B"/>
                </a:solidFill>
                <a:latin typeface="Arial"/>
                <a:cs typeface="Arial"/>
              </a:defRPr>
            </a:lvl1pPr>
          </a:lstStyle>
          <a:p>
            <a:r>
              <a:rPr lang="en-US" dirty="0" smtClean="0"/>
              <a:t>Click to edit Master title style</a:t>
            </a:r>
            <a:endParaRPr lang="en-US" dirty="0"/>
          </a:p>
        </p:txBody>
      </p:sp>
      <p:sp>
        <p:nvSpPr>
          <p:cNvPr id="10" name="Text Placeholder 2"/>
          <p:cNvSpPr>
            <a:spLocks noGrp="1"/>
          </p:cNvSpPr>
          <p:nvPr>
            <p:ph idx="1"/>
          </p:nvPr>
        </p:nvSpPr>
        <p:spPr>
          <a:xfrm>
            <a:off x="457200" y="1600200"/>
            <a:ext cx="8229600" cy="4525963"/>
          </a:xfrm>
          <a:prstGeom prst="rect">
            <a:avLst/>
          </a:prstGeom>
        </p:spPr>
        <p:txBody>
          <a:bodyPr vert="horz" lIns="91440" tIns="45720" rIns="91440" bIns="45720" rtlCol="0">
            <a:normAutofit/>
          </a:bodyPr>
          <a:lstStyle>
            <a:lvl1pPr>
              <a:defRPr>
                <a:solidFill>
                  <a:srgbClr val="C1C1C1"/>
                </a:solidFill>
                <a:latin typeface="Arial"/>
                <a:cs typeface="Arial"/>
              </a:defRPr>
            </a:lvl1pPr>
            <a:lvl2pPr>
              <a:defRPr>
                <a:solidFill>
                  <a:srgbClr val="C1C1C1"/>
                </a:solidFill>
                <a:latin typeface="Arial"/>
                <a:cs typeface="Arial"/>
              </a:defRPr>
            </a:lvl2pPr>
            <a:lvl3pPr>
              <a:defRPr>
                <a:solidFill>
                  <a:srgbClr val="C1C1C1"/>
                </a:solidFill>
                <a:latin typeface="Arial"/>
                <a:cs typeface="Arial"/>
              </a:defRPr>
            </a:lvl3pPr>
            <a:lvl4pPr>
              <a:defRPr>
                <a:solidFill>
                  <a:srgbClr val="C1C1C1"/>
                </a:solidFill>
                <a:latin typeface="Arial"/>
                <a:cs typeface="Arial"/>
              </a:defRPr>
            </a:lvl4pPr>
            <a:lvl5pPr>
              <a:defRPr>
                <a:solidFill>
                  <a:srgbClr val="C1C1C1"/>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75172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67789 NGSS Ppt Template_Suppor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3144523"/>
            <a:ext cx="9144000" cy="568955"/>
          </a:xfrm>
        </p:spPr>
        <p:txBody>
          <a:bodyPr anchor="t">
            <a:normAutofit/>
          </a:bodyPr>
          <a:lstStyle>
            <a:lvl1pPr algn="ctr">
              <a:defRPr sz="3400" b="1" cap="all">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590797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6" name="Picture 5" descr="67789 NGSS Ppt Template_Support-0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684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4" name="Picture 3" descr="67789 NGSS Ppt Template_Support-04.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89960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3" name="Picture 2" descr="67789 NGSS Ppt Template_Suppor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3144523"/>
            <a:ext cx="9144000" cy="568955"/>
          </a:xfrm>
        </p:spPr>
        <p:txBody>
          <a:bodyPr anchor="t">
            <a:normAutofit/>
          </a:bodyPr>
          <a:lstStyle>
            <a:lvl1pPr algn="ctr">
              <a:defRPr sz="3400" b="1" cap="all">
                <a:solidFill>
                  <a:srgbClr val="EB801B"/>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98634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4" name="Picture 3" descr="67789 NGSS Ppt Template_Support-0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3144523"/>
            <a:ext cx="9144000" cy="568955"/>
          </a:xfrm>
        </p:spPr>
        <p:txBody>
          <a:bodyPr anchor="t">
            <a:normAutofit/>
          </a:bodyPr>
          <a:lstStyle>
            <a:lvl1pPr algn="ctr">
              <a:defRPr sz="3400" b="1" cap="all">
                <a:solidFill>
                  <a:srgbClr val="293893"/>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72145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5" name="Picture 4" descr="67789 NGSS Ppt Template_Support-17.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48488"/>
          </a:xfrm>
          <a:prstGeom prst="rect">
            <a:avLst/>
          </a:prstGeom>
        </p:spPr>
      </p:pic>
      <p:sp>
        <p:nvSpPr>
          <p:cNvPr id="2" name="Title 1"/>
          <p:cNvSpPr>
            <a:spLocks noGrp="1"/>
          </p:cNvSpPr>
          <p:nvPr>
            <p:ph type="title"/>
          </p:nvPr>
        </p:nvSpPr>
        <p:spPr>
          <a:xfrm>
            <a:off x="0" y="3144523"/>
            <a:ext cx="9144000" cy="568955"/>
          </a:xfrm>
        </p:spPr>
        <p:txBody>
          <a:bodyPr anchor="t">
            <a:normAutofit/>
          </a:bodyPr>
          <a:lstStyle>
            <a:lvl1pPr algn="ctr">
              <a:defRPr sz="3400" b="1" cap="all">
                <a:solidFill>
                  <a:srgbClr val="88AD1C"/>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21673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image" Target="../media/image1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1A6C5B-0C7F-274D-B8EC-19352942E72E}" type="datetimeFigureOut">
              <a:rPr lang="en-US" smtClean="0"/>
              <a:pPr/>
              <a:t>6/28/2016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FB48B0-486E-4140-B551-710147BA04E5}" type="slidenum">
              <a:rPr lang="en-US" smtClean="0"/>
              <a:pPr/>
              <a:t>‹#›</a:t>
            </a:fld>
            <a:endParaRPr lang="en-US"/>
          </a:p>
        </p:txBody>
      </p:sp>
    </p:spTree>
    <p:extLst>
      <p:ext uri="{BB962C8B-B14F-4D97-AF65-F5344CB8AC3E}">
        <p14:creationId xmlns:p14="http://schemas.microsoft.com/office/powerpoint/2010/main" val="3475693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1" r:id="rId4"/>
    <p:sldLayoutId id="2147483660" r:id="rId5"/>
    <p:sldLayoutId id="2147483661" r:id="rId6"/>
    <p:sldLayoutId id="2147483669" r:id="rId7"/>
    <p:sldLayoutId id="2147483670" r:id="rId8"/>
    <p:sldLayoutId id="2147483671" r:id="rId9"/>
    <p:sldLayoutId id="2147483672" r:id="rId10"/>
    <p:sldLayoutId id="2147483673" r:id="rId11"/>
    <p:sldLayoutId id="2147483674" r:id="rId12"/>
    <p:sldLayoutId id="2147483663" r:id="rId13"/>
    <p:sldLayoutId id="2147483664" r:id="rId14"/>
    <p:sldLayoutId id="2147483665" r:id="rId15"/>
    <p:sldLayoutId id="2147483666" r:id="rId16"/>
    <p:sldLayoutId id="2147483667" r:id="rId17"/>
    <p:sldLayoutId id="2147483668" r:id="rId18"/>
    <p:sldLayoutId id="2147483652" r:id="rId19"/>
    <p:sldLayoutId id="2147483653" r:id="rId20"/>
    <p:sldLayoutId id="2147483654" r:id="rId21"/>
    <p:sldLayoutId id="2147483655" r:id="rId22"/>
    <p:sldLayoutId id="2147483656" r:id="rId23"/>
    <p:sldLayoutId id="2147483657" r:id="rId24"/>
    <p:sldLayoutId id="2147483658" r:id="rId25"/>
    <p:sldLayoutId id="2147483659" r:id="rId2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6705600" cy="715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a:defRPr sz="1200" smtClean="0">
                <a:solidFill>
                  <a:prstClr val="black">
                    <a:tint val="75000"/>
                  </a:prstClr>
                </a:solidFill>
              </a:defRPr>
            </a:lvl1pPr>
          </a:lstStyle>
          <a:p>
            <a:pPr>
              <a:defRPr/>
            </a:pPr>
            <a:fld id="{A25B4D51-6D55-4BF8-8B7C-AA57C3D48CD7}" type="datetime1">
              <a:rPr lang="en-US">
                <a:cs typeface="Arial"/>
                <a:sym typeface="Arial"/>
              </a:rPr>
              <a:pPr>
                <a:defRPr/>
              </a:pPr>
              <a:t>6/28/2016</a:t>
            </a:fld>
            <a:endParaRPr lang="en-US">
              <a:cs typeface="Arial"/>
              <a:sym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a:defRPr sz="1200">
                <a:solidFill>
                  <a:prstClr val="black">
                    <a:tint val="75000"/>
                  </a:prstClr>
                </a:solidFill>
              </a:defRPr>
            </a:lvl1pPr>
          </a:lstStyle>
          <a:p>
            <a:pPr>
              <a:defRPr/>
            </a:pPr>
            <a:endParaRPr lang="en-US">
              <a:cs typeface="Arial"/>
              <a:sym typeface="Arial"/>
            </a:endParaRPr>
          </a:p>
        </p:txBody>
      </p:sp>
      <p:sp>
        <p:nvSpPr>
          <p:cNvPr id="6" name="Slide Number Placeholder 5"/>
          <p:cNvSpPr>
            <a:spLocks noGrp="1"/>
          </p:cNvSpPr>
          <p:nvPr>
            <p:ph type="sldNum" sz="quarter" idx="4"/>
          </p:nvPr>
        </p:nvSpPr>
        <p:spPr>
          <a:xfrm>
            <a:off x="0" y="6492875"/>
            <a:ext cx="2133600" cy="365125"/>
          </a:xfrm>
          <a:prstGeom prst="rect">
            <a:avLst/>
          </a:prstGeom>
        </p:spPr>
        <p:txBody>
          <a:bodyPr vert="horz" lIns="91440" tIns="45720" rIns="91440" bIns="45720" rtlCol="0" anchor="b"/>
          <a:lstStyle>
            <a:lvl1pPr algn="l" defTabSz="914400">
              <a:defRPr sz="1200" smtClean="0">
                <a:solidFill>
                  <a:prstClr val="black">
                    <a:tint val="75000"/>
                  </a:prstClr>
                </a:solidFill>
              </a:defRPr>
            </a:lvl1pPr>
          </a:lstStyle>
          <a:p>
            <a:pPr>
              <a:defRPr/>
            </a:pPr>
            <a:fld id="{9D6B242B-5BE5-4E1C-9FA9-3A8DEC8A9A9E}" type="slidenum">
              <a:rPr lang="en-US">
                <a:cs typeface="Arial"/>
                <a:sym typeface="Arial"/>
              </a:rPr>
              <a:pPr>
                <a:defRPr/>
              </a:pPr>
              <a:t>‹#›</a:t>
            </a:fld>
            <a:endParaRPr lang="en-US" dirty="0">
              <a:cs typeface="Arial"/>
              <a:sym typeface="Arial"/>
            </a:endParaRPr>
          </a:p>
        </p:txBody>
      </p:sp>
      <p:cxnSp>
        <p:nvCxnSpPr>
          <p:cNvPr id="8" name="Straight Connector 7"/>
          <p:cNvCxnSpPr/>
          <p:nvPr userDrawn="1"/>
        </p:nvCxnSpPr>
        <p:spPr>
          <a:xfrm>
            <a:off x="457200" y="1066800"/>
            <a:ext cx="8305800" cy="0"/>
          </a:xfrm>
          <a:prstGeom prst="line">
            <a:avLst/>
          </a:prstGeom>
          <a:ln w="76200" cmpd="thickThin">
            <a:solidFill>
              <a:srgbClr val="0071B5"/>
            </a:solidFill>
          </a:ln>
        </p:spPr>
        <p:style>
          <a:lnRef idx="1">
            <a:schemeClr val="accent1"/>
          </a:lnRef>
          <a:fillRef idx="0">
            <a:schemeClr val="accent1"/>
          </a:fillRef>
          <a:effectRef idx="0">
            <a:schemeClr val="accent1"/>
          </a:effectRef>
          <a:fontRef idx="minor">
            <a:schemeClr val="tx1"/>
          </a:fontRef>
        </p:style>
      </p:cxnSp>
      <p:pic>
        <p:nvPicPr>
          <p:cNvPr id="2056" name="Picture 2"/>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6705600" y="457200"/>
            <a:ext cx="1524000" cy="401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7193778"/>
      </p:ext>
    </p:extLst>
  </p:cSld>
  <p:clrMap bg1="lt1" tx1="dk1" bg2="lt2" tx2="dk2" accent1="accent1" accent2="accent2" accent3="accent3" accent4="accent4" accent5="accent5" accent6="accent6" hlink="hlink" folHlink="folHlink"/>
  <p:sldLayoutIdLst>
    <p:sldLayoutId id="2147483676" r:id="rId1"/>
    <p:sldLayoutId id="2147483677" r:id="rId2"/>
  </p:sldLayoutIdLst>
  <p:timing>
    <p:tnLst>
      <p:par>
        <p:cTn id="1" dur="indefinite" restart="never" nodeType="tmRoot"/>
      </p:par>
    </p:tnLst>
  </p:timing>
  <p:hf hdr="0" ftr="0" dt="0"/>
  <p:txStyles>
    <p:titleStyle>
      <a:lvl1pPr algn="l" rtl="0" fontAlgn="base">
        <a:spcBef>
          <a:spcPct val="0"/>
        </a:spcBef>
        <a:spcAft>
          <a:spcPct val="0"/>
        </a:spcAft>
        <a:defRPr sz="3600" kern="1200">
          <a:solidFill>
            <a:srgbClr val="0071B5"/>
          </a:solidFill>
          <a:latin typeface="+mj-lt"/>
          <a:ea typeface="+mj-ea"/>
          <a:cs typeface="+mj-cs"/>
        </a:defRPr>
      </a:lvl1pPr>
      <a:lvl2pPr algn="l" rtl="0" fontAlgn="base">
        <a:spcBef>
          <a:spcPct val="0"/>
        </a:spcBef>
        <a:spcAft>
          <a:spcPct val="0"/>
        </a:spcAft>
        <a:defRPr sz="3600">
          <a:solidFill>
            <a:srgbClr val="0071B5"/>
          </a:solidFill>
          <a:latin typeface="Calibri" pitchFamily="34" charset="0"/>
        </a:defRPr>
      </a:lvl2pPr>
      <a:lvl3pPr algn="l" rtl="0" fontAlgn="base">
        <a:spcBef>
          <a:spcPct val="0"/>
        </a:spcBef>
        <a:spcAft>
          <a:spcPct val="0"/>
        </a:spcAft>
        <a:defRPr sz="3600">
          <a:solidFill>
            <a:srgbClr val="0071B5"/>
          </a:solidFill>
          <a:latin typeface="Calibri" pitchFamily="34" charset="0"/>
        </a:defRPr>
      </a:lvl3pPr>
      <a:lvl4pPr algn="l" rtl="0" fontAlgn="base">
        <a:spcBef>
          <a:spcPct val="0"/>
        </a:spcBef>
        <a:spcAft>
          <a:spcPct val="0"/>
        </a:spcAft>
        <a:defRPr sz="3600">
          <a:solidFill>
            <a:srgbClr val="0071B5"/>
          </a:solidFill>
          <a:latin typeface="Calibri" pitchFamily="34" charset="0"/>
        </a:defRPr>
      </a:lvl4pPr>
      <a:lvl5pPr algn="l" rtl="0" fontAlgn="base">
        <a:spcBef>
          <a:spcPct val="0"/>
        </a:spcBef>
        <a:spcAft>
          <a:spcPct val="0"/>
        </a:spcAft>
        <a:defRPr sz="3600">
          <a:solidFill>
            <a:srgbClr val="0071B5"/>
          </a:solidFill>
          <a:latin typeface="Calibri" pitchFamily="34" charset="0"/>
        </a:defRPr>
      </a:lvl5pPr>
      <a:lvl6pPr marL="457200" algn="l" rtl="0" fontAlgn="base">
        <a:spcBef>
          <a:spcPct val="0"/>
        </a:spcBef>
        <a:spcAft>
          <a:spcPct val="0"/>
        </a:spcAft>
        <a:defRPr sz="3600">
          <a:solidFill>
            <a:srgbClr val="0071B5"/>
          </a:solidFill>
          <a:latin typeface="Calibri" pitchFamily="34" charset="0"/>
        </a:defRPr>
      </a:lvl6pPr>
      <a:lvl7pPr marL="914400" algn="l" rtl="0" fontAlgn="base">
        <a:spcBef>
          <a:spcPct val="0"/>
        </a:spcBef>
        <a:spcAft>
          <a:spcPct val="0"/>
        </a:spcAft>
        <a:defRPr sz="3600">
          <a:solidFill>
            <a:srgbClr val="0071B5"/>
          </a:solidFill>
          <a:latin typeface="Calibri" pitchFamily="34" charset="0"/>
        </a:defRPr>
      </a:lvl7pPr>
      <a:lvl8pPr marL="1371600" algn="l" rtl="0" fontAlgn="base">
        <a:spcBef>
          <a:spcPct val="0"/>
        </a:spcBef>
        <a:spcAft>
          <a:spcPct val="0"/>
        </a:spcAft>
        <a:defRPr sz="3600">
          <a:solidFill>
            <a:srgbClr val="0071B5"/>
          </a:solidFill>
          <a:latin typeface="Calibri" pitchFamily="34" charset="0"/>
        </a:defRPr>
      </a:lvl8pPr>
      <a:lvl9pPr marL="1828800" algn="l" rtl="0" fontAlgn="base">
        <a:spcBef>
          <a:spcPct val="0"/>
        </a:spcBef>
        <a:spcAft>
          <a:spcPct val="0"/>
        </a:spcAft>
        <a:defRPr sz="3600">
          <a:solidFill>
            <a:srgbClr val="0071B5"/>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2.JP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4.tmp"/></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3.jpe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41.tmp"/><Relationship Id="rId4" Type="http://schemas.openxmlformats.org/officeDocument/2006/relationships/image" Target="../media/image40.tmp"/></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43.tmp"/><Relationship Id="rId4" Type="http://schemas.openxmlformats.org/officeDocument/2006/relationships/image" Target="../media/image42.tmp"/></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44.jpeg"/><Relationship Id="rId5" Type="http://schemas.openxmlformats.org/officeDocument/2006/relationships/hyperlink" Target="http://www.achieve.org/" TargetMode="External"/><Relationship Id="rId4" Type="http://schemas.openxmlformats.org/officeDocument/2006/relationships/hyperlink" Target="http://www.nextgenscience.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latin typeface="+mj-lt"/>
              </a:rPr>
              <a:t>BUNDLING THE NGSS</a:t>
            </a:r>
            <a:br>
              <a:rPr lang="en-US" dirty="0" smtClean="0">
                <a:latin typeface="+mj-lt"/>
              </a:rPr>
            </a:br>
            <a:r>
              <a:rPr lang="en-US" dirty="0">
                <a:latin typeface="+mj-lt"/>
              </a:rPr>
              <a:t/>
            </a:r>
            <a:br>
              <a:rPr lang="en-US" dirty="0">
                <a:latin typeface="+mj-lt"/>
              </a:rPr>
            </a:br>
            <a:r>
              <a:rPr lang="en-US" dirty="0" smtClean="0">
                <a:latin typeface="+mj-lt"/>
              </a:rPr>
              <a:t>June 28, 2016 Webinar</a:t>
            </a:r>
            <a:endParaRPr lang="en-US" dirty="0">
              <a:latin typeface="+mj-lt"/>
            </a:endParaRPr>
          </a:p>
        </p:txBody>
      </p:sp>
    </p:spTree>
    <p:extLst>
      <p:ext uri="{BB962C8B-B14F-4D97-AF65-F5344CB8AC3E}">
        <p14:creationId xmlns:p14="http://schemas.microsoft.com/office/powerpoint/2010/main" val="372820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mj-lt"/>
              </a:rPr>
              <a:t>PEs Are Often Taught One-By-One</a:t>
            </a: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812799" y="1636712"/>
            <a:ext cx="7389091" cy="3111241"/>
          </a:xfrm>
          <a:prstGeom prst="rect">
            <a:avLst/>
          </a:prstGeom>
        </p:spPr>
      </p:pic>
    </p:spTree>
    <p:extLst>
      <p:ext uri="{BB962C8B-B14F-4D97-AF65-F5344CB8AC3E}">
        <p14:creationId xmlns:p14="http://schemas.microsoft.com/office/powerpoint/2010/main" val="103778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j-lt"/>
              </a:rPr>
              <a:t>Planning for Coherence</a:t>
            </a:r>
            <a:endParaRPr lang="en-US" sz="3200" dirty="0">
              <a:latin typeface="+mj-lt"/>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pic>
        <p:nvPicPr>
          <p:cNvPr id="7" name="Picture 6" descr="IMG_087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7069" y="1441448"/>
            <a:ext cx="4694304" cy="4588409"/>
          </a:xfrm>
          <a:prstGeom prst="rect">
            <a:avLst/>
          </a:prstGeom>
        </p:spPr>
      </p:pic>
      <p:sp>
        <p:nvSpPr>
          <p:cNvPr id="8" name="Content Placeholder 2"/>
          <p:cNvSpPr txBox="1">
            <a:spLocks/>
          </p:cNvSpPr>
          <p:nvPr/>
        </p:nvSpPr>
        <p:spPr>
          <a:xfrm>
            <a:off x="603663" y="1752600"/>
            <a:ext cx="3434938" cy="39448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00000"/>
              <a:buFont typeface="Arial"/>
              <a:buBlip>
                <a:blip r:embed="rId5"/>
              </a:buBlip>
            </a:pPr>
            <a:r>
              <a:rPr lang="en-US" sz="2800" dirty="0" smtClean="0">
                <a:solidFill>
                  <a:srgbClr val="000000"/>
                </a:solidFill>
              </a:rPr>
              <a:t>Inspect PEs</a:t>
            </a:r>
          </a:p>
          <a:p>
            <a:pPr>
              <a:buSzPct val="100000"/>
              <a:buFont typeface="Arial"/>
              <a:buBlip>
                <a:blip r:embed="rId5"/>
              </a:buBlip>
            </a:pPr>
            <a:r>
              <a:rPr lang="en-US" sz="2800" dirty="0" smtClean="0">
                <a:solidFill>
                  <a:srgbClr val="000000"/>
                </a:solidFill>
              </a:rPr>
              <a:t>Line </a:t>
            </a:r>
            <a:r>
              <a:rPr lang="en-US" sz="2800" dirty="0">
                <a:solidFill>
                  <a:srgbClr val="000000"/>
                </a:solidFill>
              </a:rPr>
              <a:t>up </a:t>
            </a:r>
            <a:r>
              <a:rPr lang="en-US" sz="2800" dirty="0" smtClean="0">
                <a:solidFill>
                  <a:srgbClr val="000000"/>
                </a:solidFill>
              </a:rPr>
              <a:t>DCIs</a:t>
            </a:r>
          </a:p>
          <a:p>
            <a:pPr lvl="1">
              <a:buSzPct val="100000"/>
              <a:buFont typeface="Arial" panose="020B0604020202020204" pitchFamily="34" charset="0"/>
              <a:buChar char="•"/>
            </a:pPr>
            <a:r>
              <a:rPr lang="en-US" dirty="0" smtClean="0">
                <a:solidFill>
                  <a:srgbClr val="000000"/>
                </a:solidFill>
              </a:rPr>
              <a:t>No </a:t>
            </a:r>
            <a:r>
              <a:rPr lang="en-US" dirty="0">
                <a:solidFill>
                  <a:srgbClr val="000000"/>
                </a:solidFill>
              </a:rPr>
              <a:t>black boxes</a:t>
            </a:r>
          </a:p>
        </p:txBody>
      </p:sp>
    </p:spTree>
    <p:extLst>
      <p:ext uri="{BB962C8B-B14F-4D97-AF65-F5344CB8AC3E}">
        <p14:creationId xmlns:p14="http://schemas.microsoft.com/office/powerpoint/2010/main" val="182583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j-lt"/>
              </a:rPr>
              <a:t>Connecting Ideas</a:t>
            </a:r>
            <a:endParaRPr lang="en-US" sz="3200" dirty="0">
              <a:latin typeface="+mj-lt"/>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
        <p:nvSpPr>
          <p:cNvPr id="8" name="Content Placeholder 2"/>
          <p:cNvSpPr txBox="1">
            <a:spLocks/>
          </p:cNvSpPr>
          <p:nvPr/>
        </p:nvSpPr>
        <p:spPr>
          <a:xfrm>
            <a:off x="603663" y="1752600"/>
            <a:ext cx="3434938" cy="394480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00000"/>
              <a:buBlip>
                <a:blip r:embed="rId4"/>
              </a:buBlip>
            </a:pPr>
            <a:r>
              <a:rPr lang="en-US" sz="2800" dirty="0" smtClean="0">
                <a:solidFill>
                  <a:srgbClr val="000000"/>
                </a:solidFill>
              </a:rPr>
              <a:t>Phenomena</a:t>
            </a:r>
            <a:endParaRPr lang="en-US" sz="2800" dirty="0">
              <a:solidFill>
                <a:srgbClr val="000000"/>
              </a:solidFill>
            </a:endParaRPr>
          </a:p>
          <a:p>
            <a:pPr>
              <a:buSzPct val="100000"/>
              <a:buBlip>
                <a:blip r:embed="rId4"/>
              </a:buBlip>
            </a:pPr>
            <a:r>
              <a:rPr lang="en-US" sz="2800" dirty="0">
                <a:solidFill>
                  <a:srgbClr val="000000"/>
                </a:solidFill>
              </a:rPr>
              <a:t>Questions</a:t>
            </a:r>
          </a:p>
          <a:p>
            <a:pPr>
              <a:buSzPct val="100000"/>
              <a:buBlip>
                <a:blip r:embed="rId4"/>
              </a:buBlip>
            </a:pPr>
            <a:r>
              <a:rPr lang="en-US" sz="2800" dirty="0">
                <a:solidFill>
                  <a:srgbClr val="000000"/>
                </a:solidFill>
              </a:rPr>
              <a:t>Crosscutting concepts</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750423" y="1685587"/>
            <a:ext cx="4811357" cy="3608517"/>
          </a:xfrm>
          <a:prstGeom prst="rect">
            <a:avLst/>
          </a:prstGeom>
        </p:spPr>
      </p:pic>
    </p:spTree>
    <p:extLst>
      <p:ext uri="{BB962C8B-B14F-4D97-AF65-F5344CB8AC3E}">
        <p14:creationId xmlns:p14="http://schemas.microsoft.com/office/powerpoint/2010/main" val="283103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j-lt"/>
              </a:rPr>
              <a:t>NGSS PEs Can Be Bundled</a:t>
            </a:r>
            <a:endParaRPr lang="en-US" sz="3200" dirty="0">
              <a:latin typeface="+mj-lt"/>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628072" y="1417638"/>
            <a:ext cx="7823201" cy="3833178"/>
          </a:xfrm>
          <a:prstGeom prst="rect">
            <a:avLst/>
          </a:prstGeom>
        </p:spPr>
      </p:pic>
    </p:spTree>
    <p:extLst>
      <p:ext uri="{BB962C8B-B14F-4D97-AF65-F5344CB8AC3E}">
        <p14:creationId xmlns:p14="http://schemas.microsoft.com/office/powerpoint/2010/main" val="232721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j-lt"/>
              </a:rPr>
              <a:t>Why Bundle the NGSS?</a:t>
            </a:r>
            <a:endParaRPr lang="en-US" sz="3200" dirty="0">
              <a:latin typeface="+mj-lt"/>
            </a:endParaRPr>
          </a:p>
        </p:txBody>
      </p:sp>
      <p:sp>
        <p:nvSpPr>
          <p:cNvPr id="6"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00000"/>
              <a:buBlip>
                <a:blip r:embed="rId3"/>
              </a:buBlip>
            </a:pPr>
            <a:r>
              <a:rPr lang="en-US" sz="2800" dirty="0" smtClean="0">
                <a:latin typeface="+mj-lt"/>
                <a:cs typeface="Arial"/>
              </a:rPr>
              <a:t>Show </a:t>
            </a:r>
            <a:r>
              <a:rPr lang="en-US" sz="2800" dirty="0">
                <a:latin typeface="+mj-lt"/>
                <a:cs typeface="Arial"/>
              </a:rPr>
              <a:t>connections between ideas</a:t>
            </a:r>
          </a:p>
          <a:p>
            <a:pPr>
              <a:buSzPct val="100000"/>
              <a:buBlip>
                <a:blip r:embed="rId3"/>
              </a:buBlip>
            </a:pPr>
            <a:r>
              <a:rPr lang="en-US" sz="2800" dirty="0">
                <a:latin typeface="+mj-lt"/>
                <a:cs typeface="Arial"/>
              </a:rPr>
              <a:t>Facilitate phenomenon-driven ideas</a:t>
            </a:r>
          </a:p>
          <a:p>
            <a:pPr>
              <a:buSzPct val="100000"/>
              <a:buBlip>
                <a:blip r:embed="rId3"/>
              </a:buBlip>
            </a:pPr>
            <a:r>
              <a:rPr lang="en-US" sz="2800" dirty="0">
                <a:latin typeface="+mj-lt"/>
                <a:cs typeface="Arial"/>
              </a:rPr>
              <a:t>Save instructional time</a:t>
            </a:r>
          </a:p>
          <a:p>
            <a:endParaRPr lang="en-US" sz="2800" dirty="0">
              <a:solidFill>
                <a:srgbClr val="C1C1C1"/>
              </a:solidFill>
              <a:latin typeface="Arial"/>
              <a:cs typeface="Arial"/>
            </a:endParaRPr>
          </a:p>
        </p:txBody>
      </p:sp>
      <p:pic>
        <p:nvPicPr>
          <p:cNvPr id="5" name="Picture 4" descr="NGSS_logo_Tag_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Tree>
    <p:extLst>
      <p:ext uri="{BB962C8B-B14F-4D97-AF65-F5344CB8AC3E}">
        <p14:creationId xmlns:p14="http://schemas.microsoft.com/office/powerpoint/2010/main" val="4769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Questions so far?</a:t>
            </a:r>
            <a:endParaRPr lang="en-US" dirty="0"/>
          </a:p>
        </p:txBody>
      </p:sp>
      <p:pic>
        <p:nvPicPr>
          <p:cNvPr id="4" name="Picture 3"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Tree>
    <p:extLst>
      <p:ext uri="{BB962C8B-B14F-4D97-AF65-F5344CB8AC3E}">
        <p14:creationId xmlns:p14="http://schemas.microsoft.com/office/powerpoint/2010/main" val="243510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625" y="2730968"/>
            <a:ext cx="7708751" cy="1143000"/>
          </a:xfrm>
        </p:spPr>
        <p:txBody>
          <a:bodyPr>
            <a:normAutofit/>
          </a:bodyPr>
          <a:lstStyle/>
          <a:p>
            <a:pPr algn="ctr"/>
            <a:r>
              <a:rPr lang="en-US" sz="2800" dirty="0">
                <a:solidFill>
                  <a:schemeClr val="tx1"/>
                </a:solidFill>
                <a:latin typeface="+mj-lt"/>
              </a:rPr>
              <a:t>What role do you play in curriculum development?</a:t>
            </a: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
        <p:nvSpPr>
          <p:cNvPr id="7" name="Title 1"/>
          <p:cNvSpPr txBox="1">
            <a:spLocks/>
          </p:cNvSpPr>
          <p:nvPr/>
        </p:nvSpPr>
        <p:spPr>
          <a:xfrm>
            <a:off x="457200" y="1722439"/>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b="1" kern="1200">
                <a:solidFill>
                  <a:srgbClr val="EB801B"/>
                </a:solidFill>
                <a:latin typeface="Arial"/>
                <a:ea typeface="+mj-ea"/>
                <a:cs typeface="Arial"/>
              </a:defRPr>
            </a:lvl1pPr>
          </a:lstStyle>
          <a:p>
            <a:pPr algn="ctr"/>
            <a:r>
              <a:rPr lang="en-US" sz="3200" dirty="0" smtClean="0">
                <a:solidFill>
                  <a:srgbClr val="293893"/>
                </a:solidFill>
                <a:latin typeface="+mj-lt"/>
                <a:cs typeface="Arial" panose="020B0604020202020204" pitchFamily="34" charset="0"/>
              </a:rPr>
              <a:t>POLL QUESTION</a:t>
            </a:r>
            <a:endParaRPr lang="en-US" sz="3200" dirty="0">
              <a:solidFill>
                <a:srgbClr val="293893"/>
              </a:solidFill>
              <a:latin typeface="+mj-lt"/>
              <a:cs typeface="Arial" panose="020B0604020202020204" pitchFamily="34" charset="0"/>
            </a:endParaRPr>
          </a:p>
        </p:txBody>
      </p:sp>
    </p:spTree>
    <p:extLst>
      <p:ext uri="{BB962C8B-B14F-4D97-AF65-F5344CB8AC3E}">
        <p14:creationId xmlns:p14="http://schemas.microsoft.com/office/powerpoint/2010/main" val="345350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144523"/>
            <a:ext cx="9144000" cy="56895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400" b="1" dirty="0">
                <a:solidFill>
                  <a:srgbClr val="FFFFFF"/>
                </a:solidFill>
              </a:rPr>
              <a:t>What are the NGSS Example Bundles?</a:t>
            </a: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Tree>
    <p:extLst>
      <p:ext uri="{BB962C8B-B14F-4D97-AF65-F5344CB8AC3E}">
        <p14:creationId xmlns:p14="http://schemas.microsoft.com/office/powerpoint/2010/main" val="113538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202995278"/>
              </p:ext>
            </p:extLst>
          </p:nvPr>
        </p:nvGraphicFramePr>
        <p:xfrm>
          <a:off x="264696" y="806045"/>
          <a:ext cx="8530388" cy="5315967"/>
        </p:xfrm>
        <a:graphic>
          <a:graphicData uri="http://schemas.openxmlformats.org/drawingml/2006/table">
            <a:tbl>
              <a:tblPr bandRow="1"/>
              <a:tblGrid>
                <a:gridCol w="2167652"/>
                <a:gridCol w="3943844"/>
                <a:gridCol w="2418892"/>
              </a:tblGrid>
              <a:tr h="1699452">
                <a:tc gridSpan="3">
                  <a:txBody>
                    <a:bodyPr/>
                    <a:lstStyle/>
                    <a:p>
                      <a:pPr marL="0" marR="0" algn="ctr">
                        <a:lnSpc>
                          <a:spcPct val="107000"/>
                        </a:lnSpc>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Kindergarten Topic Model </a:t>
                      </a:r>
                      <a:endParaRPr lang="en-US"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600"/>
                        </a:spcAft>
                      </a:pPr>
                      <a:r>
                        <a:rPr lang="en-US" sz="9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Narrative and Rationale</a:t>
                      </a: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three bundles in this Kindergarten model are characterized by the overarching ideas that weather, sunlight, and the needs of living things affect us daily—ideas that apply to the physical, life, and Earth and space sciences, as well as engineering. </a:t>
                      </a:r>
                    </a:p>
                    <a:p>
                      <a:pPr marL="0" marR="0">
                        <a:lnSpc>
                          <a:spcPct val="107000"/>
                        </a:lnSpc>
                        <a:spcBef>
                          <a:spcPts val="0"/>
                        </a:spcBef>
                        <a:spcAft>
                          <a:spcPts val="600"/>
                        </a:spcAft>
                      </a:pP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Bundle 1 centers on a guiding question about pushes and pulls on objects and their effects. Bundle 2 centers on a guiding question about the needs of plants and animals for food, water, and sunlight to survive. Bundle 3 centers on a guiding question about patterns and effects of sunlight. While this framework is arranged by topic, the study of weather occurs throughout the year, over time.</a:t>
                      </a:r>
                    </a:p>
                    <a:p>
                      <a:pPr marL="0" marR="0">
                        <a:lnSpc>
                          <a:spcPct val="107000"/>
                        </a:lnSpc>
                        <a:spcBef>
                          <a:spcPts val="0"/>
                        </a:spcBef>
                        <a:spcAft>
                          <a:spcPts val="600"/>
                        </a:spcAft>
                      </a:pP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Kindergarten students begin to build their understanding of the Crosscutting Concepts (CCCs) of patterns and the relationship between cause and effect in a logical progression over time. This model also introduces students to the Science and Engineering Practices (SEPs). It places special emphasis on planning and carrying out investigations, analyzing and interpreting data, engaging in argument from evidence, and constructing explanations and designing solutions. However, additional SEPs should be used throughout instruction. The SEPs contribute to students’ understanding of both the CCCs and the DCIs they explore in Kindergarten. Students become familiar with SEPs over the course of the year, and the level of sophistication at which they are able to engage in the SEPs increases over time.</a:t>
                      </a:r>
                    </a:p>
                  </a:txBody>
                  <a:tcPr marL="44627" marR="44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131329">
                <a:tc gridSpan="3">
                  <a:txBody>
                    <a:bodyPr/>
                    <a:lstStyle/>
                    <a:p>
                      <a:pPr marL="0" marR="0">
                        <a:lnSpc>
                          <a:spcPct val="107000"/>
                        </a:lnSpc>
                        <a:spcBef>
                          <a:spcPts val="0"/>
                        </a:spcBef>
                        <a:spcAft>
                          <a:spcPts val="800"/>
                        </a:spcAft>
                      </a:pPr>
                      <a:r>
                        <a:rPr lang="en-US" sz="9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4627" marR="44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US"/>
                    </a:p>
                  </a:txBody>
                  <a:tcPr/>
                </a:tc>
                <a:tc hMerge="1">
                  <a:txBody>
                    <a:bodyPr/>
                    <a:lstStyle/>
                    <a:p>
                      <a:endParaRPr lang="en-US"/>
                    </a:p>
                  </a:txBody>
                  <a:tcPr/>
                </a:tc>
              </a:tr>
              <a:tr h="515620">
                <a:tc>
                  <a:txBody>
                    <a:bodyPr/>
                    <a:lstStyle/>
                    <a:p>
                      <a:pPr marL="0" marR="0" algn="ctr">
                        <a:lnSpc>
                          <a:spcPct val="107000"/>
                        </a:lnSpc>
                        <a:spcBef>
                          <a:spcPts val="0"/>
                        </a:spcBef>
                        <a:spcAft>
                          <a:spcPts val="400"/>
                        </a:spcAft>
                      </a:pPr>
                      <a:r>
                        <a:rPr lang="en-US"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Bundle 1: </a:t>
                      </a: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How do objects move and what happens when they interact?</a:t>
                      </a:r>
                    </a:p>
                    <a:p>
                      <a:pPr marL="0" marR="0" algn="ctr">
                        <a:lnSpc>
                          <a:spcPct val="107000"/>
                        </a:lnSpc>
                        <a:spcBef>
                          <a:spcPts val="0"/>
                        </a:spcBef>
                        <a:spcAft>
                          <a:spcPts val="800"/>
                        </a:spcAft>
                      </a:pPr>
                      <a:r>
                        <a:rPr lang="en-US"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~4 weeks</a:t>
                      </a:r>
                      <a:endPar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4627" marR="44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400"/>
                        </a:spcAft>
                        <a:tabLst>
                          <a:tab pos="1078230" algn="ctr"/>
                          <a:tab pos="1654175" algn="l"/>
                        </a:tabLst>
                      </a:pPr>
                      <a:r>
                        <a:rPr lang="en-US"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Bundle 2: </a:t>
                      </a: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What is the relationship between the needs of different plants and animals and the places they live?</a:t>
                      </a:r>
                    </a:p>
                    <a:p>
                      <a:pPr marL="0" marR="0" algn="ctr">
                        <a:lnSpc>
                          <a:spcPct val="107000"/>
                        </a:lnSpc>
                        <a:spcBef>
                          <a:spcPts val="0"/>
                        </a:spcBef>
                        <a:spcAft>
                          <a:spcPts val="800"/>
                        </a:spcAft>
                        <a:tabLst>
                          <a:tab pos="1078230" algn="ctr"/>
                          <a:tab pos="1654175" algn="l"/>
                        </a:tabLst>
                      </a:pPr>
                      <a:r>
                        <a:rPr lang="en-US"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~18 weeks</a:t>
                      </a:r>
                      <a:endPar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4627" marR="44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400"/>
                        </a:spcAft>
                      </a:pPr>
                      <a:r>
                        <a:rPr lang="en-US" sz="1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Bundle 3: </a:t>
                      </a: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What can we observe about sunlight?</a:t>
                      </a:r>
                    </a:p>
                    <a:p>
                      <a:pPr marL="0" marR="0" algn="ctr">
                        <a:lnSpc>
                          <a:spcPct val="107000"/>
                        </a:lnSpc>
                        <a:spcBef>
                          <a:spcPts val="0"/>
                        </a:spcBef>
                        <a:spcAft>
                          <a:spcPts val="800"/>
                        </a:spcAft>
                      </a:pPr>
                      <a:r>
                        <a:rPr lang="en-US" sz="1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~14 weeks</a:t>
                      </a:r>
                      <a:endPar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4627" marR="44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29941">
                <a:tc>
                  <a:txBody>
                    <a:bodyPr/>
                    <a:lstStyle/>
                    <a:p>
                      <a:pPr marL="0" marR="0">
                        <a:lnSpc>
                          <a:spcPct val="107000"/>
                        </a:lnSpc>
                        <a:spcBef>
                          <a:spcPts val="0"/>
                        </a:spcBef>
                        <a:spcAft>
                          <a:spcPts val="600"/>
                        </a:spcAft>
                        <a:tabLst>
                          <a:tab pos="139700" algn="l"/>
                          <a:tab pos="457200" algn="l"/>
                        </a:tabLst>
                      </a:pPr>
                      <a:r>
                        <a:rPr lang="en-US" sz="900" dirty="0">
                          <a:solidFill>
                            <a:srgbClr val="000000"/>
                          </a:solidFill>
                          <a:effectLst/>
                          <a:highlight>
                            <a:srgbClr val="FFFFFF"/>
                          </a:highlight>
                          <a:latin typeface="Times New Roman" panose="02020603050405020304" pitchFamily="18" charset="0"/>
                          <a:ea typeface="Times New Roman" panose="02020603050405020304" pitchFamily="18" charset="0"/>
                          <a:cs typeface="Calibri" panose="020F0502020204030204" pitchFamily="34" charset="0"/>
                        </a:rPr>
                        <a:t>K-PS2-1. Plan and conduct an investigation to compare the effects of different strengths or different directions of pushes and pulls on the motion of an object. </a:t>
                      </a:r>
                      <a:endPar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600"/>
                        </a:spcAft>
                        <a:tabLst>
                          <a:tab pos="139700" algn="l"/>
                          <a:tab pos="457200" algn="l"/>
                        </a:tabLst>
                      </a:pPr>
                      <a:r>
                        <a:rPr lang="en-US" sz="9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K-PS2-2. </a:t>
                      </a:r>
                      <a:r>
                        <a:rPr lang="en-US" sz="900" dirty="0">
                          <a:solidFill>
                            <a:srgbClr val="000000"/>
                          </a:solidFill>
                          <a:effectLst/>
                          <a:highlight>
                            <a:srgbClr val="FFFFFF"/>
                          </a:highlight>
                          <a:latin typeface="Times New Roman" panose="02020603050405020304" pitchFamily="18" charset="0"/>
                          <a:ea typeface="Times New Roman" panose="02020603050405020304" pitchFamily="18" charset="0"/>
                          <a:cs typeface="Calibri" panose="020F0502020204030204" pitchFamily="34" charset="0"/>
                        </a:rPr>
                        <a:t>Analyze data to determine if a design solution works as intended to change the speed or direction of an object with a push or a pull.*</a:t>
                      </a:r>
                      <a:r>
                        <a:rPr lang="en-US" sz="900" b="1" dirty="0">
                          <a:solidFill>
                            <a:srgbClr val="000000"/>
                          </a:solidFill>
                          <a:effectLst/>
                          <a:highlight>
                            <a:srgbClr val="FFFFFF"/>
                          </a:highlight>
                          <a:latin typeface="Times New Roman" panose="02020603050405020304" pitchFamily="18" charset="0"/>
                          <a:ea typeface="Times New Roman" panose="02020603050405020304" pitchFamily="18" charset="0"/>
                          <a:cs typeface="Calibri" panose="020F0502020204030204" pitchFamily="34" charset="0"/>
                        </a:rPr>
                        <a:t> </a:t>
                      </a:r>
                      <a:endPar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600"/>
                        </a:spcAft>
                        <a:tabLst>
                          <a:tab pos="139700" algn="l"/>
                          <a:tab pos="457200" algn="l"/>
                        </a:tabLst>
                      </a:pPr>
                      <a:r>
                        <a:rPr lang="en-US" sz="9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K-ESS2-1. </a:t>
                      </a:r>
                      <a:r>
                        <a:rPr lang="en-US" sz="900" dirty="0">
                          <a:solidFill>
                            <a:srgbClr val="000000"/>
                          </a:solidFill>
                          <a:effectLst/>
                          <a:highlight>
                            <a:srgbClr val="FFFFFF"/>
                          </a:highlight>
                          <a:latin typeface="Times New Roman" panose="02020603050405020304" pitchFamily="18" charset="0"/>
                          <a:ea typeface="Times New Roman" panose="02020603050405020304" pitchFamily="18" charset="0"/>
                          <a:cs typeface="Calibri" panose="020F0502020204030204" pitchFamily="34" charset="0"/>
                        </a:rPr>
                        <a:t>Use and share observations of local weather conditions to describe patterns over time.</a:t>
                      </a:r>
                      <a:r>
                        <a:rPr lang="en-US" sz="9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US" sz="900" i="1" dirty="0">
                          <a:solidFill>
                            <a:srgbClr val="000000"/>
                          </a:solidFill>
                          <a:effectLst/>
                          <a:highlight>
                            <a:srgbClr val="FFFFFF"/>
                          </a:highlight>
                          <a:latin typeface="Times New Roman" panose="02020603050405020304" pitchFamily="18" charset="0"/>
                          <a:ea typeface="Times New Roman" panose="02020603050405020304" pitchFamily="18" charset="0"/>
                          <a:cs typeface="Calibri" panose="020F0502020204030204" pitchFamily="34" charset="0"/>
                        </a:rPr>
                        <a:t>Begins building toward K-ESS2-1, but it is not assessable in this bundle.</a:t>
                      </a:r>
                      <a:endPar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tabLst>
                          <a:tab pos="139700" algn="l"/>
                          <a:tab pos="457200" algn="l"/>
                        </a:tabLst>
                      </a:pPr>
                      <a:r>
                        <a:rPr lang="en-US" sz="9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K-2-ETS1-3. </a:t>
                      </a:r>
                      <a:r>
                        <a:rPr lang="en-US" sz="900" dirty="0">
                          <a:solidFill>
                            <a:srgbClr val="000000"/>
                          </a:solidFill>
                          <a:effectLst/>
                          <a:highlight>
                            <a:srgbClr val="FFFFFF"/>
                          </a:highlight>
                          <a:latin typeface="Times New Roman" panose="02020603050405020304" pitchFamily="18" charset="0"/>
                          <a:ea typeface="Times New Roman" panose="02020603050405020304" pitchFamily="18" charset="0"/>
                          <a:cs typeface="Calibri" panose="020F0502020204030204" pitchFamily="34" charset="0"/>
                        </a:rPr>
                        <a:t>Analyze data from tests of two objects designed to solve the same problem to compare the strengths and weaknesses of how each performs.</a:t>
                      </a:r>
                      <a:endPar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4627" marR="44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600"/>
                        </a:spcAft>
                        <a:tabLst>
                          <a:tab pos="139700" algn="l"/>
                          <a:tab pos="457200" algn="l"/>
                        </a:tabLst>
                      </a:pPr>
                      <a:r>
                        <a:rPr lang="en-US" sz="9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K-LS1-1. </a:t>
                      </a:r>
                      <a:r>
                        <a:rPr lang="en-US" sz="900" dirty="0">
                          <a:solidFill>
                            <a:srgbClr val="000000"/>
                          </a:solidFill>
                          <a:effectLst/>
                          <a:highlight>
                            <a:srgbClr val="FFFFFF"/>
                          </a:highlight>
                          <a:latin typeface="Times New Roman" panose="02020603050405020304" pitchFamily="18" charset="0"/>
                          <a:ea typeface="Times New Roman" panose="02020603050405020304" pitchFamily="18" charset="0"/>
                          <a:cs typeface="Calibri" panose="020F0502020204030204" pitchFamily="34" charset="0"/>
                        </a:rPr>
                        <a:t>Use observations to describe patterns of what plants and animals (including humans) need to survive.</a:t>
                      </a:r>
                      <a:endPar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600"/>
                        </a:spcAft>
                        <a:tabLst>
                          <a:tab pos="139700" algn="l"/>
                          <a:tab pos="457200" algn="l"/>
                        </a:tabLst>
                      </a:pPr>
                      <a:r>
                        <a:rPr lang="en-US" sz="9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K-ESS2-1. </a:t>
                      </a:r>
                      <a:r>
                        <a:rPr lang="en-US" sz="900" dirty="0">
                          <a:solidFill>
                            <a:srgbClr val="000000"/>
                          </a:solidFill>
                          <a:effectLst/>
                          <a:highlight>
                            <a:srgbClr val="FFFFFF"/>
                          </a:highlight>
                          <a:latin typeface="Times New Roman" panose="02020603050405020304" pitchFamily="18" charset="0"/>
                          <a:ea typeface="Times New Roman" panose="02020603050405020304" pitchFamily="18" charset="0"/>
                          <a:cs typeface="Calibri" panose="020F0502020204030204" pitchFamily="34" charset="0"/>
                        </a:rPr>
                        <a:t>Use and share observations of local weather conditions to describe patterns over time.</a:t>
                      </a:r>
                      <a:r>
                        <a:rPr lang="en-US" sz="9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 </a:t>
                      </a:r>
                      <a:r>
                        <a:rPr lang="en-US" sz="900" i="1" dirty="0">
                          <a:solidFill>
                            <a:srgbClr val="000000"/>
                          </a:solidFill>
                          <a:effectLst/>
                          <a:highlight>
                            <a:srgbClr val="FFFFFF"/>
                          </a:highlight>
                          <a:latin typeface="Times New Roman" panose="02020603050405020304" pitchFamily="18" charset="0"/>
                          <a:ea typeface="Times New Roman" panose="02020603050405020304" pitchFamily="18" charset="0"/>
                          <a:cs typeface="Calibri" panose="020F0502020204030204" pitchFamily="34" charset="0"/>
                        </a:rPr>
                        <a:t>Begins building toward K-ESS2-1, but it is not assessable in this bundle.</a:t>
                      </a:r>
                      <a:endPar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600"/>
                        </a:spcAft>
                        <a:tabLst>
                          <a:tab pos="139700" algn="l"/>
                          <a:tab pos="457200" algn="l"/>
                        </a:tabLst>
                      </a:pPr>
                      <a:r>
                        <a:rPr lang="en-US" sz="9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K-ESS2-2. </a:t>
                      </a:r>
                      <a:r>
                        <a:rPr lang="en-US" sz="900" dirty="0">
                          <a:solidFill>
                            <a:srgbClr val="000000"/>
                          </a:solidFill>
                          <a:effectLst/>
                          <a:highlight>
                            <a:srgbClr val="FFFFFF"/>
                          </a:highlight>
                          <a:latin typeface="Times New Roman" panose="02020603050405020304" pitchFamily="18" charset="0"/>
                          <a:ea typeface="Times New Roman" panose="02020603050405020304" pitchFamily="18" charset="0"/>
                          <a:cs typeface="Calibri" panose="020F0502020204030204" pitchFamily="34" charset="0"/>
                        </a:rPr>
                        <a:t>Construct an argument supported by evidence for how plants and animals (including humans) can change the environment to meet their needs.</a:t>
                      </a:r>
                      <a:r>
                        <a:rPr lang="en-US" sz="900" b="1" dirty="0">
                          <a:solidFill>
                            <a:srgbClr val="000000"/>
                          </a:solidFill>
                          <a:effectLst/>
                          <a:highlight>
                            <a:srgbClr val="FFFFFF"/>
                          </a:highlight>
                          <a:latin typeface="Times New Roman" panose="02020603050405020304" pitchFamily="18" charset="0"/>
                          <a:ea typeface="Times New Roman" panose="02020603050405020304" pitchFamily="18" charset="0"/>
                          <a:cs typeface="Calibri" panose="020F0502020204030204" pitchFamily="34" charset="0"/>
                        </a:rPr>
                        <a:t> </a:t>
                      </a:r>
                      <a:endPar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600"/>
                        </a:spcAft>
                        <a:tabLst>
                          <a:tab pos="139700" algn="l"/>
                          <a:tab pos="457200" algn="l"/>
                        </a:tabLst>
                      </a:pPr>
                      <a:r>
                        <a:rPr lang="en-US" sz="9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K-ESS3-1. </a:t>
                      </a:r>
                      <a:r>
                        <a:rPr lang="en-US" sz="900" dirty="0">
                          <a:solidFill>
                            <a:srgbClr val="000000"/>
                          </a:solidFill>
                          <a:effectLst/>
                          <a:highlight>
                            <a:srgbClr val="FFFFFF"/>
                          </a:highlight>
                          <a:latin typeface="Times New Roman" panose="02020603050405020304" pitchFamily="18" charset="0"/>
                          <a:ea typeface="Times New Roman" panose="02020603050405020304" pitchFamily="18" charset="0"/>
                          <a:cs typeface="Calibri" panose="020F0502020204030204" pitchFamily="34" charset="0"/>
                        </a:rPr>
                        <a:t>Use a model to represent the relationship between the needs of different plants and animals (including humans) and the places they live.</a:t>
                      </a:r>
                      <a:endPar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600"/>
                        </a:spcAft>
                        <a:tabLst>
                          <a:tab pos="139700" algn="l"/>
                          <a:tab pos="457200" algn="l"/>
                        </a:tabLst>
                      </a:pPr>
                      <a:r>
                        <a:rPr lang="en-US" sz="900" dirty="0">
                          <a:solidFill>
                            <a:srgbClr val="000000"/>
                          </a:solidFill>
                          <a:effectLst/>
                          <a:highlight>
                            <a:srgbClr val="FFFFFF"/>
                          </a:highlight>
                          <a:latin typeface="Times New Roman" panose="02020603050405020304" pitchFamily="18" charset="0"/>
                          <a:ea typeface="Times New Roman" panose="02020603050405020304" pitchFamily="18" charset="0"/>
                          <a:cs typeface="Calibri" panose="020F0502020204030204" pitchFamily="34" charset="0"/>
                        </a:rPr>
                        <a:t>K-ESS3-2. Ask questions to obtain information about the purpose of weather forecasting to prepare for, and respond to severe weather.</a:t>
                      </a:r>
                      <a:endPar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600"/>
                        </a:spcAft>
                        <a:tabLst>
                          <a:tab pos="139700" algn="l"/>
                          <a:tab pos="457200" algn="l"/>
                        </a:tabLst>
                      </a:pPr>
                      <a:r>
                        <a:rPr lang="en-US" sz="900" dirty="0">
                          <a:solidFill>
                            <a:srgbClr val="000000"/>
                          </a:solidFill>
                          <a:effectLst/>
                          <a:highlight>
                            <a:srgbClr val="FFFFFF"/>
                          </a:highlight>
                          <a:latin typeface="Times New Roman" panose="02020603050405020304" pitchFamily="18" charset="0"/>
                          <a:ea typeface="Times New Roman" panose="02020603050405020304" pitchFamily="18" charset="0"/>
                          <a:cs typeface="Calibri" panose="020F0502020204030204" pitchFamily="34" charset="0"/>
                        </a:rPr>
                        <a:t>K-ESS3-3. Communicate solutions that will reduce the impact of humans on the land, water, air, and/or other living things in the local environment.* </a:t>
                      </a:r>
                      <a:endPar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tabLst>
                          <a:tab pos="139700" algn="l"/>
                          <a:tab pos="457200" algn="l"/>
                        </a:tabLst>
                      </a:pPr>
                      <a:r>
                        <a:rPr lang="en-US" sz="900" dirty="0">
                          <a:solidFill>
                            <a:srgbClr val="000000"/>
                          </a:solidFill>
                          <a:effectLst/>
                          <a:highlight>
                            <a:srgbClr val="FFFFFF"/>
                          </a:highlight>
                          <a:latin typeface="Times New Roman" panose="02020603050405020304" pitchFamily="18" charset="0"/>
                          <a:ea typeface="Times New Roman" panose="02020603050405020304" pitchFamily="18" charset="0"/>
                          <a:cs typeface="Calibri" panose="020F0502020204030204" pitchFamily="34" charset="0"/>
                        </a:rPr>
                        <a:t>K-2-ETS1-1. Ask questions, make observations, and gather information about a situation people want to change to define a simple problem that can be solved through the development of a new or improved object or tool. </a:t>
                      </a:r>
                      <a:endPar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44627" marR="44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600"/>
                        </a:spcAft>
                        <a:tabLst>
                          <a:tab pos="139700" algn="l"/>
                          <a:tab pos="457200" algn="l"/>
                        </a:tabLst>
                      </a:pPr>
                      <a:r>
                        <a:rPr lang="en-US" sz="9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K-PS3-1. </a:t>
                      </a:r>
                      <a:r>
                        <a:rPr lang="en-US" sz="900" dirty="0">
                          <a:solidFill>
                            <a:srgbClr val="000000"/>
                          </a:solidFill>
                          <a:effectLst/>
                          <a:highlight>
                            <a:srgbClr val="FFFFFF"/>
                          </a:highlight>
                          <a:latin typeface="Times New Roman" panose="02020603050405020304" pitchFamily="18" charset="0"/>
                          <a:ea typeface="Times New Roman" panose="02020603050405020304" pitchFamily="18" charset="0"/>
                          <a:cs typeface="Calibri" panose="020F0502020204030204" pitchFamily="34" charset="0"/>
                        </a:rPr>
                        <a:t>Make observations to determine the effect of sunlight on Earth’s surface.</a:t>
                      </a:r>
                      <a:endPar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600"/>
                        </a:spcAft>
                        <a:tabLst>
                          <a:tab pos="139700" algn="l"/>
                          <a:tab pos="457200" algn="l"/>
                        </a:tabLst>
                      </a:pPr>
                      <a:r>
                        <a:rPr lang="en-US" sz="9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K-PS3-2. </a:t>
                      </a:r>
                      <a:r>
                        <a:rPr lang="en-US" sz="900" dirty="0">
                          <a:solidFill>
                            <a:srgbClr val="000000"/>
                          </a:solidFill>
                          <a:effectLst/>
                          <a:highlight>
                            <a:srgbClr val="FFFFFF"/>
                          </a:highlight>
                          <a:latin typeface="Times New Roman" panose="02020603050405020304" pitchFamily="18" charset="0"/>
                          <a:ea typeface="Times New Roman" panose="02020603050405020304" pitchFamily="18" charset="0"/>
                          <a:cs typeface="Calibri" panose="020F0502020204030204" pitchFamily="34" charset="0"/>
                        </a:rPr>
                        <a:t>Use tools and materials provided to design and build a structure that will reduce the warming effect of sunlight on Earth’s surface.*</a:t>
                      </a:r>
                      <a:endPar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600"/>
                        </a:spcAft>
                        <a:tabLst>
                          <a:tab pos="139700" algn="l"/>
                          <a:tab pos="457200" algn="l"/>
                        </a:tabLst>
                      </a:pPr>
                      <a:r>
                        <a:rPr lang="en-US" sz="9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K-ESS2-1. </a:t>
                      </a:r>
                      <a:r>
                        <a:rPr lang="en-US" sz="900" dirty="0">
                          <a:solidFill>
                            <a:srgbClr val="000000"/>
                          </a:solidFill>
                          <a:effectLst/>
                          <a:highlight>
                            <a:srgbClr val="FFFFFF"/>
                          </a:highlight>
                          <a:latin typeface="Times New Roman" panose="02020603050405020304" pitchFamily="18" charset="0"/>
                          <a:ea typeface="Times New Roman" panose="02020603050405020304" pitchFamily="18" charset="0"/>
                          <a:cs typeface="Calibri" panose="020F0502020204030204" pitchFamily="34" charset="0"/>
                        </a:rPr>
                        <a:t>Use and share observations of local weather conditions to describe patterns over time.</a:t>
                      </a:r>
                      <a:endPar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tabLst>
                          <a:tab pos="139700" algn="l"/>
                          <a:tab pos="457200" algn="l"/>
                        </a:tabLst>
                      </a:pPr>
                      <a:r>
                        <a:rPr lang="en-US" sz="900" dirty="0">
                          <a:solidFill>
                            <a:srgbClr val="000000"/>
                          </a:solidFill>
                          <a:effectLst/>
                          <a:latin typeface="Times New Roman" panose="02020603050405020304" pitchFamily="18" charset="0"/>
                          <a:ea typeface="Times New Roman" panose="02020603050405020304" pitchFamily="18" charset="0"/>
                          <a:cs typeface="Calibri" panose="020F0502020204030204" pitchFamily="34" charset="0"/>
                        </a:rPr>
                        <a:t>K-2-ETS1-2. </a:t>
                      </a:r>
                      <a:r>
                        <a:rPr lang="en-US" sz="900" dirty="0">
                          <a:solidFill>
                            <a:srgbClr val="000000"/>
                          </a:solidFill>
                          <a:effectLst/>
                          <a:highlight>
                            <a:srgbClr val="FFFFFF"/>
                          </a:highlight>
                          <a:latin typeface="Times New Roman" panose="02020603050405020304" pitchFamily="18" charset="0"/>
                          <a:ea typeface="Times New Roman" panose="02020603050405020304" pitchFamily="18" charset="0"/>
                          <a:cs typeface="Calibri" panose="020F0502020204030204" pitchFamily="34" charset="0"/>
                        </a:rPr>
                        <a:t>Develop a simple sketch, drawing, or physical model to illustrate how the shape of an object helps it function as needed to solve a given problem.</a:t>
                      </a:r>
                      <a:endPar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44627" marR="446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Title 1"/>
          <p:cNvSpPr>
            <a:spLocks noGrp="1"/>
          </p:cNvSpPr>
          <p:nvPr>
            <p:ph type="title"/>
          </p:nvPr>
        </p:nvSpPr>
        <p:spPr>
          <a:xfrm>
            <a:off x="446313" y="142291"/>
            <a:ext cx="8229600" cy="519354"/>
          </a:xfrm>
        </p:spPr>
        <p:txBody>
          <a:bodyPr>
            <a:normAutofit fontScale="90000"/>
          </a:bodyPr>
          <a:lstStyle/>
          <a:p>
            <a:r>
              <a:rPr lang="en-US" sz="3200" dirty="0" smtClean="0">
                <a:latin typeface="+mj-lt"/>
              </a:rPr>
              <a:t>Course Summary Document</a:t>
            </a:r>
            <a:endParaRPr lang="en-US" sz="3200" dirty="0">
              <a:latin typeface="+mj-lt"/>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Tree>
    <p:extLst>
      <p:ext uri="{BB962C8B-B14F-4D97-AF65-F5344CB8AC3E}">
        <p14:creationId xmlns:p14="http://schemas.microsoft.com/office/powerpoint/2010/main" val="310585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4476205" y="310273"/>
            <a:ext cx="4563291" cy="584775"/>
          </a:xfrm>
          <a:prstGeom prst="rect">
            <a:avLst/>
          </a:prstGeom>
        </p:spPr>
        <p:txBody>
          <a:bodyPr wrap="square">
            <a:spAutoFit/>
          </a:bodyPr>
          <a:lstStyle/>
          <a:p>
            <a:pPr algn="ctr"/>
            <a:r>
              <a:rPr lang="en-US" sz="3200" b="1" dirty="0" smtClean="0">
                <a:solidFill>
                  <a:srgbClr val="EB801B"/>
                </a:solidFill>
                <a:latin typeface="+mj-lt"/>
                <a:ea typeface="+mj-ea"/>
                <a:cs typeface="Arial"/>
              </a:rPr>
              <a:t>Bundle Document</a:t>
            </a:r>
            <a:endParaRPr lang="en-US" dirty="0">
              <a:latin typeface="+mj-lt"/>
            </a:endParaRPr>
          </a:p>
        </p:txBody>
      </p:sp>
      <p:graphicFrame>
        <p:nvGraphicFramePr>
          <p:cNvPr id="4" name="Table 3"/>
          <p:cNvGraphicFramePr>
            <a:graphicFrameLocks noGrp="1"/>
          </p:cNvGraphicFramePr>
          <p:nvPr>
            <p:extLst>
              <p:ext uri="{D42A27DB-BD31-4B8C-83A1-F6EECF244321}">
                <p14:modId xmlns:p14="http://schemas.microsoft.com/office/powerpoint/2010/main" val="2205100617"/>
              </p:ext>
            </p:extLst>
          </p:nvPr>
        </p:nvGraphicFramePr>
        <p:xfrm>
          <a:off x="278674" y="130303"/>
          <a:ext cx="4197532" cy="7111754"/>
        </p:xfrm>
        <a:graphic>
          <a:graphicData uri="http://schemas.openxmlformats.org/drawingml/2006/table">
            <a:tbl>
              <a:tblPr/>
              <a:tblGrid>
                <a:gridCol w="612283"/>
                <a:gridCol w="3585249"/>
              </a:tblGrid>
              <a:tr h="0">
                <a:tc gridSpan="2">
                  <a:txBody>
                    <a:bodyPr/>
                    <a:lstStyle/>
                    <a:p>
                      <a:pPr marL="0" marR="0">
                        <a:spcBef>
                          <a:spcPts val="0"/>
                        </a:spcBef>
                        <a:spcAft>
                          <a:spcPts val="0"/>
                        </a:spcAft>
                      </a:pPr>
                      <a:r>
                        <a:rPr lang="en-US" sz="200"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Bundle 1 Question: This bundles is assembled to address the questions of </a:t>
                      </a:r>
                      <a:r>
                        <a:rPr lang="en-US" sz="2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“How do objects move and what happens when they interact?”</a:t>
                      </a:r>
                      <a:endParaRPr lang="en-US" sz="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1299752">
                <a:tc gridSpan="2">
                  <a:txBody>
                    <a:bodyPr/>
                    <a:lstStyle/>
                    <a:p>
                      <a:pPr marL="0" marR="0">
                        <a:spcBef>
                          <a:spcPts val="0"/>
                        </a:spcBef>
                        <a:spcAft>
                          <a:spcPts val="0"/>
                        </a:spcAft>
                      </a:pPr>
                      <a:r>
                        <a:rPr lang="en-US" sz="300" b="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Summary</a:t>
                      </a:r>
                      <a:endPar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30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The bundle organizes performance expectations around the topic of </a:t>
                      </a:r>
                      <a:r>
                        <a:rPr lang="en-US" sz="300" i="1"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how </a:t>
                      </a:r>
                      <a:r>
                        <a:rPr lang="en-US" sz="300"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pushes and pulls affect the motion of an object.</a:t>
                      </a:r>
                      <a:r>
                        <a:rPr lang="en-US" sz="30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 Curriculum developed from this bundle should always maintain the three-dimensional nature of the standards, but recognize that instruction is not limited to the practices and concepts directly linked with any of the bundle performance expectations. </a:t>
                      </a:r>
                      <a:endPar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300" b="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a:t>
                      </a:r>
                      <a:endPar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300" b="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Connections between bundle concepts</a:t>
                      </a:r>
                      <a:endPar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300"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In instruction leading to this bundle of performance expectations, students learn that:</a:t>
                      </a:r>
                      <a:endPar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3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a:t>
                      </a:r>
                      <a:endPar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3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Pushing or pulling on an object can change the speed or direction of its motion and can start or stop it (PS2.A as in K-PS2-1 and K-PS2-2). This concept of motion connects to the idea that a bigger push or pull makes things speed up or slow down more quickly (PS3.C as in K-PS2-1).</a:t>
                      </a:r>
                      <a:endPar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3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a:t>
                      </a:r>
                      <a:endPar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3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The concept of pushing or pulling on an object (PS2.A as in K-PS2-1 and K-PS2-2) also connects to the idea that when objects touch, or collide, they push on one another and can change motion. (PS2.B as in K-PS2-1)</a:t>
                      </a:r>
                      <a:endPar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3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a:t>
                      </a:r>
                      <a:endPar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3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The idea that a bigger push or pull makes things speed up or slow down more quickly (PS3.C as in K-PS2-1) connects to the concept that pushes and pulls can have different strengths and directions (PS2.A as in K-PS2-1 and K-PS2-2).</a:t>
                      </a:r>
                      <a:endPar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3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a:t>
                      </a:r>
                      <a:endPar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3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The concept that people measure weather conditions to describe and record the weather and to notice patterns over time (ESS2.D as in K-ESS2-1) connects to the idea that it is useful to compare and test designs (ETS1.C as in K-2-ETS1-3) through data analysis.</a:t>
                      </a:r>
                      <a:endPar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300" b="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a:t>
                      </a:r>
                      <a:endPar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3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The ideas that a situation that people want to change or create can be approached as a problem to be solved through engineering (ETS1.A as in K-PS2-2) and that, because there is always more than one possible solution to a problem, it is useful to compare and test designs (ETS1.C as in K-2-ETS1-3) could connect to multiple physical science concepts in this bundle. For example, these concepts could connect to the idea that when objects touch or collide, they push on one another and can change motion (PS2.B as in K-PS2-1) through a task in which students are challenged to work in groups to change the direction or speed of a ball with another object and then test and compare each group’s solution. Alternatively, these engineering concepts could connect to the idea that a bigger push or pull makes things speed up or slow down more quickly (PS3.C as in K-PS2-1) through a different task in which students are asked to pull or push an object in a certain amount of time and then challenged to do it faster. Students could then compare their solutions and reflect on how their pull or push needed to change in order to move the object faster.</a:t>
                      </a:r>
                      <a:endPar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300" b="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a:t>
                      </a:r>
                      <a:endPar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300" b="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Bundle Science and Engineering Practices</a:t>
                      </a:r>
                      <a:endPar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300" b="0" dirty="0">
                          <a:solidFill>
                            <a:srgbClr val="000000"/>
                          </a:solidFill>
                          <a:effectLst/>
                          <a:latin typeface="Times New Roman" panose="02020603050405020304" pitchFamily="18" charset="0"/>
                          <a:ea typeface="Times New Roman" panose="02020603050405020304" pitchFamily="18" charset="0"/>
                        </a:rPr>
                        <a:t>Instruction leading to this bundle of PEs will help students build toward proficiency in the practices elements of planning and carrying out investigations (K-PS2-1); and analyzing and interpreting data (K-PS2-2, K-ESS2-1, and K-2-ETS1-3). Many other practice elements can be used in instruction.</a:t>
                      </a:r>
                      <a:endParaRPr lang="en-US" sz="300" b="1" dirty="0">
                        <a:solidFill>
                          <a:srgbClr val="000000"/>
                        </a:solidFill>
                        <a:effectLst/>
                        <a:latin typeface="Cambria" panose="02040503050406030204" pitchFamily="18" charset="0"/>
                      </a:endParaRPr>
                    </a:p>
                    <a:p>
                      <a:pPr marL="0" marR="0">
                        <a:spcBef>
                          <a:spcPts val="0"/>
                        </a:spcBef>
                        <a:spcAft>
                          <a:spcPts val="0"/>
                        </a:spcAft>
                        <a:tabLst>
                          <a:tab pos="139700" algn="l"/>
                          <a:tab pos="457200" algn="l"/>
                        </a:tabLst>
                      </a:pPr>
                      <a:r>
                        <a:rPr lang="en-US" sz="300" b="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Bundle Crosscutting Concepts</a:t>
                      </a:r>
                      <a:endPar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300" b="0" dirty="0">
                          <a:solidFill>
                            <a:srgbClr val="000000"/>
                          </a:solidFill>
                          <a:effectLst/>
                          <a:latin typeface="Times New Roman" panose="02020603050405020304" pitchFamily="18" charset="0"/>
                          <a:ea typeface="Times New Roman" panose="02020603050405020304" pitchFamily="18" charset="0"/>
                        </a:rPr>
                        <a:t>Instruction leading to this bundle of PEs will help students build toward proficiency in the concepts elements of Patterns (K-ESS2-1) and Cause and Effect (K-PS2-1 and K-PS2-2). Many other crosscutting concepts elements can be used in instruction.</a:t>
                      </a:r>
                      <a:endParaRPr lang="en-US" sz="300" b="1" dirty="0">
                        <a:solidFill>
                          <a:srgbClr val="000000"/>
                        </a:solidFill>
                        <a:effectLst/>
                        <a:latin typeface="Cambria" panose="02040503050406030204" pitchFamily="18" charset="0"/>
                      </a:endParaRPr>
                    </a:p>
                    <a:p>
                      <a:pPr marL="0" marR="0">
                        <a:spcBef>
                          <a:spcPts val="0"/>
                        </a:spcBef>
                        <a:spcAft>
                          <a:spcPts val="0"/>
                        </a:spcAft>
                      </a:pPr>
                      <a:r>
                        <a:rPr lang="en-US" sz="30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 </a:t>
                      </a:r>
                      <a:endPar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300"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All instruction should be three-dimensional.</a:t>
                      </a:r>
                      <a:endPar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951268">
                <a:tc>
                  <a:txBody>
                    <a:bodyPr/>
                    <a:lstStyle/>
                    <a:p>
                      <a:pPr marL="0" marR="0">
                        <a:spcBef>
                          <a:spcPts val="0"/>
                        </a:spcBef>
                        <a:spcAft>
                          <a:spcPts val="0"/>
                        </a:spcAft>
                      </a:pPr>
                      <a:r>
                        <a:rPr lang="en-US" sz="300" b="1">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Performance Expectations</a:t>
                      </a:r>
                      <a:endParaRPr lang="en-US" sz="3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800"/>
                        </a:spcAft>
                        <a:tabLst>
                          <a:tab pos="139700" algn="l"/>
                          <a:tab pos="457200" algn="l"/>
                        </a:tabLst>
                      </a:pPr>
                      <a:r>
                        <a:rPr lang="en-US" sz="30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K-PS2-1 </a:t>
                      </a:r>
                      <a:r>
                        <a:rPr lang="en-US" sz="300" b="1">
                          <a:solidFill>
                            <a:srgbClr val="000000"/>
                          </a:solidFill>
                          <a:effectLst/>
                          <a:highlight>
                            <a:srgbClr val="FFFFFF"/>
                          </a:highlight>
                          <a:latin typeface="Times New Roman" panose="02020603050405020304" pitchFamily="18" charset="0"/>
                          <a:ea typeface="Times New Roman" panose="02020603050405020304" pitchFamily="18" charset="0"/>
                          <a:cs typeface="Cambria" panose="02040503050406030204" pitchFamily="18" charset="0"/>
                        </a:rPr>
                        <a:t>Plan and conduct an investigation to compare the effects of different strengths or different directions of pushes and pulls on the motion of an object.  </a:t>
                      </a:r>
                      <a:r>
                        <a:rPr lang="en-US" sz="300" b="1">
                          <a:solidFill>
                            <a:srgbClr val="DD0000"/>
                          </a:solidFill>
                          <a:effectLst/>
                          <a:highlight>
                            <a:srgbClr val="FFFFFF"/>
                          </a:highlight>
                          <a:latin typeface="Times New Roman" panose="02020603050405020304" pitchFamily="18" charset="0"/>
                          <a:ea typeface="Times New Roman" panose="02020603050405020304" pitchFamily="18" charset="0"/>
                          <a:cs typeface="Cambria" panose="02040503050406030204" pitchFamily="18" charset="0"/>
                        </a:rPr>
                        <a:t>[Clarification Statement: Examples of pushes or pulls could include a string attached to an object being pulled, a person pushing an object, a person stopping a rolling ball, and two objects colliding and pushing on each other.] [</a:t>
                      </a:r>
                      <a:r>
                        <a:rPr lang="en-US" sz="300" b="1" i="1">
                          <a:solidFill>
                            <a:srgbClr val="DD0000"/>
                          </a:solidFill>
                          <a:effectLst/>
                          <a:highlight>
                            <a:srgbClr val="FFFFFF"/>
                          </a:highlight>
                          <a:latin typeface="Times New Roman" panose="02020603050405020304" pitchFamily="18" charset="0"/>
                          <a:ea typeface="Times New Roman" panose="02020603050405020304" pitchFamily="18" charset="0"/>
                          <a:cs typeface="Cambria" panose="02040503050406030204" pitchFamily="18" charset="0"/>
                        </a:rPr>
                        <a:t>Assessment Boundary: Assessment is limited to different relative strengths or different directions, but not both at the same time. Assessment does not include non-contact pushes or pulls such as those produced by magnets.</a:t>
                      </a:r>
                      <a:r>
                        <a:rPr lang="en-US" sz="300" b="1">
                          <a:solidFill>
                            <a:srgbClr val="DD0000"/>
                          </a:solidFill>
                          <a:effectLst/>
                          <a:highlight>
                            <a:srgbClr val="FFFFFF"/>
                          </a:highlight>
                          <a:latin typeface="Times New Roman" panose="02020603050405020304" pitchFamily="18" charset="0"/>
                          <a:ea typeface="Times New Roman" panose="02020603050405020304" pitchFamily="18" charset="0"/>
                          <a:cs typeface="Cambria" panose="02040503050406030204" pitchFamily="18" charset="0"/>
                        </a:rPr>
                        <a:t>]</a:t>
                      </a:r>
                      <a:endParaRPr lang="en-US" sz="3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800"/>
                        </a:spcAft>
                        <a:tabLst>
                          <a:tab pos="139700" algn="l"/>
                          <a:tab pos="457200" algn="l"/>
                        </a:tabLst>
                      </a:pPr>
                      <a:r>
                        <a:rPr lang="en-US" sz="30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K-PS2-2 </a:t>
                      </a:r>
                      <a:r>
                        <a:rPr lang="en-US" sz="300" b="1">
                          <a:solidFill>
                            <a:srgbClr val="000000"/>
                          </a:solidFill>
                          <a:effectLst/>
                          <a:highlight>
                            <a:srgbClr val="FFFFFF"/>
                          </a:highlight>
                          <a:latin typeface="Times New Roman" panose="02020603050405020304" pitchFamily="18" charset="0"/>
                          <a:ea typeface="Times New Roman" panose="02020603050405020304" pitchFamily="18" charset="0"/>
                          <a:cs typeface="Cambria" panose="02040503050406030204" pitchFamily="18" charset="0"/>
                        </a:rPr>
                        <a:t>Analyze data to determine if a design solution works as intended to change the speed or direction of an object with a push or a pull.* </a:t>
                      </a:r>
                      <a:r>
                        <a:rPr lang="en-US" sz="300" b="1">
                          <a:solidFill>
                            <a:srgbClr val="DD0000"/>
                          </a:solidFill>
                          <a:effectLst/>
                          <a:highlight>
                            <a:srgbClr val="FFFFFF"/>
                          </a:highlight>
                          <a:latin typeface="Times New Roman" panose="02020603050405020304" pitchFamily="18" charset="0"/>
                          <a:ea typeface="Times New Roman" panose="02020603050405020304" pitchFamily="18" charset="0"/>
                          <a:cs typeface="Cambria" panose="02040503050406030204" pitchFamily="18" charset="0"/>
                        </a:rPr>
                        <a:t>[Clarification Statement: Examples of problems requiring a solution could include having a marble or other object move a certain distance, follow a particular path, and knock down other objects. Examples of solutions could include tools such as a ramp to increase the speed of the object and a structure that would cause an object such as a marble or ball to turn.] [</a:t>
                      </a:r>
                      <a:r>
                        <a:rPr lang="en-US" sz="300" b="1" i="1">
                          <a:solidFill>
                            <a:srgbClr val="DD0000"/>
                          </a:solidFill>
                          <a:effectLst/>
                          <a:highlight>
                            <a:srgbClr val="FFFFFF"/>
                          </a:highlight>
                          <a:latin typeface="Times New Roman" panose="02020603050405020304" pitchFamily="18" charset="0"/>
                          <a:ea typeface="Times New Roman" panose="02020603050405020304" pitchFamily="18" charset="0"/>
                          <a:cs typeface="Cambria" panose="02040503050406030204" pitchFamily="18" charset="0"/>
                        </a:rPr>
                        <a:t>Assessment Boundary: Assessment does not include friction as a mechanism for change in speed.</a:t>
                      </a:r>
                      <a:r>
                        <a:rPr lang="en-US" sz="300" b="1">
                          <a:solidFill>
                            <a:srgbClr val="DD0000"/>
                          </a:solidFill>
                          <a:effectLst/>
                          <a:highlight>
                            <a:srgbClr val="FFFFFF"/>
                          </a:highlight>
                          <a:latin typeface="Times New Roman" panose="02020603050405020304" pitchFamily="18" charset="0"/>
                          <a:ea typeface="Times New Roman" panose="02020603050405020304" pitchFamily="18" charset="0"/>
                          <a:cs typeface="Cambria" panose="02040503050406030204" pitchFamily="18" charset="0"/>
                        </a:rPr>
                        <a:t>]</a:t>
                      </a:r>
                      <a:endParaRPr lang="en-US" sz="3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800"/>
                        </a:spcAft>
                        <a:tabLst>
                          <a:tab pos="139700" algn="l"/>
                          <a:tab pos="457200" algn="l"/>
                        </a:tabLst>
                      </a:pPr>
                      <a:r>
                        <a:rPr lang="en-US" sz="30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K-ESS2-1 </a:t>
                      </a:r>
                      <a:r>
                        <a:rPr lang="en-US" sz="300" b="1">
                          <a:solidFill>
                            <a:srgbClr val="000000"/>
                          </a:solidFill>
                          <a:effectLst/>
                          <a:highlight>
                            <a:srgbClr val="FFFFFF"/>
                          </a:highlight>
                          <a:latin typeface="Times New Roman" panose="02020603050405020304" pitchFamily="18" charset="0"/>
                          <a:ea typeface="Times New Roman" panose="02020603050405020304" pitchFamily="18" charset="0"/>
                          <a:cs typeface="Cambria" panose="02040503050406030204" pitchFamily="18" charset="0"/>
                        </a:rPr>
                        <a:t>Use and share observations of local weather conditions to describe patterns over time. </a:t>
                      </a:r>
                      <a:r>
                        <a:rPr lang="en-US" sz="300" b="1">
                          <a:solidFill>
                            <a:srgbClr val="DD0000"/>
                          </a:solidFill>
                          <a:effectLst/>
                          <a:highlight>
                            <a:srgbClr val="FFFFFF"/>
                          </a:highlight>
                          <a:latin typeface="Times New Roman" panose="02020603050405020304" pitchFamily="18" charset="0"/>
                          <a:ea typeface="Times New Roman" panose="02020603050405020304" pitchFamily="18" charset="0"/>
                          <a:cs typeface="Cambria" panose="02040503050406030204" pitchFamily="18" charset="0"/>
                        </a:rPr>
                        <a:t>[Clarification Statement: Examples of qualitative observations could include descriptions of the weather (such as sunny, cloudy, rainy, and warm); examples of quantitative observations could include numbers of sunny, windy, and rainy days in a month. Examples of patterns could include that it is usually cooler in the morning than in the afternoon and the number of sunny days versus cloudy days in different months.] [</a:t>
                      </a:r>
                      <a:r>
                        <a:rPr lang="en-US" sz="300" b="1" i="1">
                          <a:solidFill>
                            <a:srgbClr val="DD0000"/>
                          </a:solidFill>
                          <a:effectLst/>
                          <a:highlight>
                            <a:srgbClr val="FFFFFF"/>
                          </a:highlight>
                          <a:latin typeface="Times New Roman" panose="02020603050405020304" pitchFamily="18" charset="0"/>
                          <a:ea typeface="Times New Roman" panose="02020603050405020304" pitchFamily="18" charset="0"/>
                          <a:cs typeface="Cambria" panose="02040503050406030204" pitchFamily="18" charset="0"/>
                        </a:rPr>
                        <a:t>Assessment Boundary: Assessment of quantitative observations limited to whole numbers and relative measures such as warmer/cooler.</a:t>
                      </a:r>
                      <a:r>
                        <a:rPr lang="en-US" sz="300" b="1">
                          <a:solidFill>
                            <a:srgbClr val="DD0000"/>
                          </a:solidFill>
                          <a:effectLst/>
                          <a:highlight>
                            <a:srgbClr val="FFFFFF"/>
                          </a:highlight>
                          <a:latin typeface="Times New Roman" panose="02020603050405020304" pitchFamily="18" charset="0"/>
                          <a:ea typeface="Times New Roman" panose="02020603050405020304" pitchFamily="18" charset="0"/>
                          <a:cs typeface="Cambria" panose="02040503050406030204" pitchFamily="18" charset="0"/>
                        </a:rPr>
                        <a:t>]</a:t>
                      </a:r>
                      <a:endParaRPr lang="en-US" sz="3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800"/>
                        </a:spcAft>
                        <a:tabLst>
                          <a:tab pos="139700" algn="l"/>
                          <a:tab pos="457200" algn="l"/>
                        </a:tabLst>
                      </a:pPr>
                      <a:r>
                        <a:rPr lang="en-US" sz="30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K-2-ETS1-3 </a:t>
                      </a:r>
                      <a:r>
                        <a:rPr lang="en-US" sz="300" b="1">
                          <a:solidFill>
                            <a:srgbClr val="000000"/>
                          </a:solidFill>
                          <a:effectLst/>
                          <a:highlight>
                            <a:srgbClr val="FFFFFF"/>
                          </a:highlight>
                          <a:latin typeface="Times New Roman" panose="02020603050405020304" pitchFamily="18" charset="0"/>
                          <a:ea typeface="Times New Roman" panose="02020603050405020304" pitchFamily="18" charset="0"/>
                          <a:cs typeface="Cambria" panose="02040503050406030204" pitchFamily="18" charset="0"/>
                        </a:rPr>
                        <a:t>Analyze data from tests of two objects designed to solve the same problem to compare the strengths and weaknesses of how each performs.</a:t>
                      </a:r>
                      <a:endParaRPr lang="en-US" sz="3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430">
                <a:tc>
                  <a:txBody>
                    <a:bodyPr/>
                    <a:lstStyle/>
                    <a:p>
                      <a:pPr marL="0" marR="438150">
                        <a:spcBef>
                          <a:spcPts val="0"/>
                        </a:spcBef>
                        <a:spcAft>
                          <a:spcPts val="0"/>
                        </a:spcAft>
                      </a:pPr>
                      <a:r>
                        <a:rPr lang="en-US" sz="300" b="1" dirty="0" smtClean="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Exam</a:t>
                      </a:r>
                      <a:endPar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39700" algn="l"/>
                          <a:tab pos="457200" algn="l"/>
                        </a:tabLst>
                      </a:pPr>
                      <a:r>
                        <a:rPr lang="en-US" sz="4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A swing moves as it is pushed.</a:t>
                      </a:r>
                      <a:endParaRPr lang="en-US" sz="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4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Two balls of the same size collide and change direction.</a:t>
                      </a:r>
                      <a:endParaRPr lang="en-US" sz="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4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A box pushed across a floor moves quickly with a strong push and slows down as when the pushing becomes weaker.</a:t>
                      </a: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80095">
                <a:tc>
                  <a:txBody>
                    <a:bodyPr/>
                    <a:lstStyle/>
                    <a:p>
                      <a:pPr marL="0" marR="0">
                        <a:spcBef>
                          <a:spcPts val="0"/>
                        </a:spcBef>
                        <a:spcAft>
                          <a:spcPts val="0"/>
                        </a:spcAft>
                      </a:pPr>
                      <a:r>
                        <a:rPr lang="en-US" sz="300" b="1" dirty="0">
                          <a:solidFill>
                            <a:srgbClr val="000000"/>
                          </a:solidFill>
                          <a:effectLst/>
                          <a:highlight>
                            <a:srgbClr val="FFFFFF"/>
                          </a:highlight>
                          <a:latin typeface="Times New Roman" panose="02020603050405020304" pitchFamily="18" charset="0"/>
                          <a:ea typeface="Times New Roman" panose="02020603050405020304" pitchFamily="18" charset="0"/>
                          <a:cs typeface="Cambria" panose="02040503050406030204" pitchFamily="18" charset="0"/>
                        </a:rPr>
                        <a:t>Additional Practices Building to the PEs</a:t>
                      </a:r>
                      <a:endPar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139700" algn="l"/>
                          <a:tab pos="457200" algn="l"/>
                        </a:tabLst>
                      </a:pPr>
                      <a:r>
                        <a:rPr lang="en-US" sz="400" b="1">
                          <a:solidFill>
                            <a:srgbClr val="0000FF"/>
                          </a:solidFill>
                          <a:effectLst/>
                          <a:latin typeface="Times New Roman" panose="02020603050405020304" pitchFamily="18" charset="0"/>
                          <a:ea typeface="Times New Roman" panose="02020603050405020304" pitchFamily="18" charset="0"/>
                          <a:cs typeface="Cambria" panose="02040503050406030204" pitchFamily="18" charset="0"/>
                        </a:rPr>
                        <a:t>Asking questions and defining problems</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lvl="0" indent="-342900">
                        <a:buFont typeface="Arial" panose="020B0604020202020204" pitchFamily="34" charset="0"/>
                        <a:buChar char="●"/>
                        <a:tabLst>
                          <a:tab pos="139700" algn="l"/>
                          <a:tab pos="284480" algn="l"/>
                        </a:tabLst>
                      </a:pPr>
                      <a:r>
                        <a:rPr lang="en-US" sz="400" u="none" strike="noStrike">
                          <a:solidFill>
                            <a:srgbClr val="1D1D1D"/>
                          </a:solidFill>
                          <a:effectLst/>
                          <a:latin typeface="Times New Roman" panose="02020603050405020304" pitchFamily="18" charset="0"/>
                          <a:ea typeface="Times New Roman" panose="02020603050405020304" pitchFamily="18" charset="0"/>
                        </a:rPr>
                        <a:t>Ask and/or identify questions that can be answered by an investigation.</a:t>
                      </a:r>
                      <a:endParaRPr lang="en-US" sz="400" u="none" strike="noStrike">
                        <a:solidFill>
                          <a:srgbClr val="000000"/>
                        </a:solidFill>
                        <a:effectLst/>
                        <a:latin typeface="Cambria" panose="02040503050406030204" pitchFamily="18" charset="0"/>
                      </a:endParaRPr>
                    </a:p>
                    <a:p>
                      <a:pPr marL="0" marR="0">
                        <a:spcBef>
                          <a:spcPts val="0"/>
                        </a:spcBef>
                        <a:spcAft>
                          <a:spcPts val="0"/>
                        </a:spcAft>
                        <a:tabLst>
                          <a:tab pos="139700" algn="l"/>
                          <a:tab pos="284480" algn="l"/>
                        </a:tabLst>
                      </a:pP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Students could </a:t>
                      </a:r>
                      <a:r>
                        <a:rPr lang="en-US" sz="400"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identify questions about</a:t>
                      </a: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400" b="1">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pushing or pulling on an object </a:t>
                      </a:r>
                      <a:r>
                        <a:rPr lang="en-US" sz="400" i="1">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[to]</a:t>
                      </a:r>
                      <a:r>
                        <a:rPr lang="en-US" sz="400" b="1">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change the speed or direction of its motion and can start or stop it </a:t>
                      </a:r>
                      <a:r>
                        <a:rPr lang="en-US" sz="400"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that can be answered by an investigation.</a:t>
                      </a: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40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K-PS2-1 and</a:t>
                      </a: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K</a:t>
                      </a:r>
                      <a:r>
                        <a:rPr lang="en-US" sz="40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-PS2-2</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284480" algn="l"/>
                        </a:tabLst>
                      </a:pPr>
                      <a:r>
                        <a:rPr lang="en-US" sz="40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 </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400" b="1">
                          <a:solidFill>
                            <a:srgbClr val="0000FF"/>
                          </a:solidFill>
                          <a:effectLst/>
                          <a:latin typeface="Times New Roman" panose="02020603050405020304" pitchFamily="18" charset="0"/>
                          <a:ea typeface="Times New Roman" panose="02020603050405020304" pitchFamily="18" charset="0"/>
                          <a:cs typeface="Cambria" panose="02040503050406030204" pitchFamily="18" charset="0"/>
                        </a:rPr>
                        <a:t>Developing and using models</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lvl="0" indent="-342900">
                        <a:buFont typeface="Arial" panose="020B0604020202020204" pitchFamily="34" charset="0"/>
                        <a:buChar char="●"/>
                        <a:tabLst>
                          <a:tab pos="139700" algn="l"/>
                          <a:tab pos="284480" algn="l"/>
                        </a:tabLst>
                      </a:pPr>
                      <a:r>
                        <a:rPr lang="en-US" sz="400" u="none" strike="noStrike">
                          <a:solidFill>
                            <a:srgbClr val="1D1D1D"/>
                          </a:solidFill>
                          <a:effectLst/>
                          <a:latin typeface="Times New Roman" panose="02020603050405020304" pitchFamily="18" charset="0"/>
                          <a:ea typeface="Times New Roman" panose="02020603050405020304" pitchFamily="18" charset="0"/>
                        </a:rPr>
                        <a:t>Develop and/or use a model to represent amounts, relationships, relative scales (faster/slower), and/or patterns in the natural and designed world(s).</a:t>
                      </a:r>
                      <a:endParaRPr lang="en-US" sz="400" u="none" strike="noStrike">
                        <a:solidFill>
                          <a:srgbClr val="000000"/>
                        </a:solidFill>
                        <a:effectLst/>
                        <a:latin typeface="Cambria" panose="02040503050406030204" pitchFamily="18" charset="0"/>
                      </a:endParaRPr>
                    </a:p>
                    <a:p>
                      <a:pPr marL="0" marR="0">
                        <a:spcBef>
                          <a:spcPts val="0"/>
                        </a:spcBef>
                        <a:spcAft>
                          <a:spcPts val="0"/>
                        </a:spcAft>
                        <a:tabLst>
                          <a:tab pos="139700" algn="l"/>
                          <a:tab pos="457200" algn="l"/>
                        </a:tabLst>
                      </a:pP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Students could </a:t>
                      </a:r>
                      <a:r>
                        <a:rPr lang="en-US" sz="400"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develop or use models to represent relationships and relative scales (e.g., faster and slower) </a:t>
                      </a:r>
                      <a:r>
                        <a:rPr lang="en-US" sz="400" b="1"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[of the] change [in] speed or direction of an object</a:t>
                      </a: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K-PS2-2</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40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 </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400" b="1">
                          <a:solidFill>
                            <a:srgbClr val="0000FF"/>
                          </a:solidFill>
                          <a:effectLst/>
                          <a:latin typeface="Times New Roman" panose="02020603050405020304" pitchFamily="18" charset="0"/>
                          <a:ea typeface="Times New Roman" panose="02020603050405020304" pitchFamily="18" charset="0"/>
                          <a:cs typeface="Cambria" panose="02040503050406030204" pitchFamily="18" charset="0"/>
                        </a:rPr>
                        <a:t>Planning and carrying out investigations</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lvl="0" indent="-342900">
                        <a:buFont typeface="Arial" panose="020B0604020202020204" pitchFamily="34" charset="0"/>
                        <a:buChar char="●"/>
                        <a:tabLst>
                          <a:tab pos="139700" algn="l"/>
                          <a:tab pos="284480" algn="l"/>
                        </a:tabLst>
                      </a:pPr>
                      <a:r>
                        <a:rPr lang="en-US" sz="400" u="none" strike="noStrike">
                          <a:solidFill>
                            <a:srgbClr val="1D1D1D"/>
                          </a:solidFill>
                          <a:effectLst/>
                          <a:latin typeface="Times New Roman" panose="02020603050405020304" pitchFamily="18" charset="0"/>
                          <a:ea typeface="Times New Roman" panose="02020603050405020304" pitchFamily="18" charset="0"/>
                        </a:rPr>
                        <a:t>Make predictions based on prior experiences.</a:t>
                      </a:r>
                      <a:endParaRPr lang="en-US" sz="400" u="none" strike="noStrike">
                        <a:solidFill>
                          <a:srgbClr val="000000"/>
                        </a:solidFill>
                        <a:effectLst/>
                        <a:latin typeface="Cambria" panose="02040503050406030204" pitchFamily="18" charset="0"/>
                      </a:endParaRPr>
                    </a:p>
                    <a:p>
                      <a:pPr marL="0" marR="0">
                        <a:spcBef>
                          <a:spcPts val="0"/>
                        </a:spcBef>
                        <a:spcAft>
                          <a:spcPts val="0"/>
                        </a:spcAft>
                        <a:tabLst>
                          <a:tab pos="139700" algn="l"/>
                          <a:tab pos="457200" algn="l"/>
                        </a:tabLst>
                      </a:pP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Students could </a:t>
                      </a:r>
                      <a:r>
                        <a:rPr lang="en-US" sz="400"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make predictions</a:t>
                      </a: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about </a:t>
                      </a:r>
                      <a:r>
                        <a:rPr lang="en-US" sz="400" b="1"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[how] to change the speed or direction of an object with a push or a pull</a:t>
                      </a: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400"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based on prior experiences</a:t>
                      </a: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a:t>
                      </a:r>
                      <a:r>
                        <a:rPr lang="en-US" sz="400" b="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40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K-PS2-2</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Students could </a:t>
                      </a:r>
                      <a:r>
                        <a:rPr lang="en-US" sz="400"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make predictions</a:t>
                      </a: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400" b="1"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[about]</a:t>
                      </a: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400" b="1"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patterns [of local weather] over time</a:t>
                      </a: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400"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based on prior experiences</a:t>
                      </a: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K-ESS2-1</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40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 </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400" b="1">
                          <a:solidFill>
                            <a:srgbClr val="0000FF"/>
                          </a:solidFill>
                          <a:effectLst/>
                          <a:latin typeface="Times New Roman" panose="02020603050405020304" pitchFamily="18" charset="0"/>
                          <a:ea typeface="Times New Roman" panose="02020603050405020304" pitchFamily="18" charset="0"/>
                          <a:cs typeface="Cambria" panose="02040503050406030204" pitchFamily="18" charset="0"/>
                        </a:rPr>
                        <a:t>Analyzing and interpreting data</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lvl="0" indent="-342900">
                        <a:buFont typeface="Arial" panose="020B0604020202020204" pitchFamily="34" charset="0"/>
                        <a:buChar char="●"/>
                        <a:tabLst>
                          <a:tab pos="139700" algn="l"/>
                          <a:tab pos="284480" algn="l"/>
                        </a:tabLst>
                      </a:pPr>
                      <a:r>
                        <a:rPr lang="en-US" sz="400" u="none" strike="noStrike">
                          <a:solidFill>
                            <a:srgbClr val="1D1D1D"/>
                          </a:solidFill>
                          <a:effectLst/>
                          <a:latin typeface="Times New Roman" panose="02020603050405020304" pitchFamily="18" charset="0"/>
                          <a:ea typeface="Times New Roman" panose="02020603050405020304" pitchFamily="18" charset="0"/>
                        </a:rPr>
                        <a:t>Record information (observations, thoughts, and ideas).</a:t>
                      </a:r>
                      <a:endParaRPr lang="en-US" sz="400" u="none" strike="noStrike">
                        <a:solidFill>
                          <a:srgbClr val="000000"/>
                        </a:solidFill>
                        <a:effectLst/>
                        <a:latin typeface="Cambria" panose="02040503050406030204" pitchFamily="18" charset="0"/>
                      </a:endParaRPr>
                    </a:p>
                    <a:p>
                      <a:pPr marL="0" marR="0">
                        <a:spcBef>
                          <a:spcPts val="0"/>
                        </a:spcBef>
                        <a:spcAft>
                          <a:spcPts val="0"/>
                        </a:spcAft>
                        <a:tabLst>
                          <a:tab pos="139700" algn="l"/>
                          <a:tab pos="457200" algn="l"/>
                        </a:tabLst>
                      </a:pP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Students could </a:t>
                      </a:r>
                      <a:r>
                        <a:rPr lang="en-US" sz="400"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record observations of] </a:t>
                      </a:r>
                      <a:r>
                        <a:rPr lang="en-US" sz="400" b="1"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[local] sunlight, wind, snow or rain, and temperature</a:t>
                      </a: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K-ESS2-1</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lvl="0" indent="-342900">
                        <a:buFont typeface="Arial" panose="020B0604020202020204" pitchFamily="34" charset="0"/>
                        <a:buChar char="●"/>
                        <a:tabLst>
                          <a:tab pos="139700" algn="l"/>
                          <a:tab pos="284480" algn="l"/>
                        </a:tabLst>
                      </a:pPr>
                      <a:r>
                        <a:rPr lang="en-US" sz="400" u="none" strike="noStrike">
                          <a:solidFill>
                            <a:srgbClr val="1D1D1D"/>
                          </a:solidFill>
                          <a:effectLst/>
                          <a:latin typeface="Times New Roman" panose="02020603050405020304" pitchFamily="18" charset="0"/>
                          <a:ea typeface="Times New Roman" panose="02020603050405020304" pitchFamily="18" charset="0"/>
                        </a:rPr>
                        <a:t>Use observations (firsthand or from media) to describe patterns in the natural world in order to answer scientific questions and solve problems</a:t>
                      </a:r>
                      <a:endParaRPr lang="en-US" sz="400" u="none" strike="noStrike">
                        <a:solidFill>
                          <a:srgbClr val="000000"/>
                        </a:solidFill>
                        <a:effectLst/>
                        <a:latin typeface="Cambria" panose="02040503050406030204" pitchFamily="18" charset="0"/>
                      </a:endParaRPr>
                    </a:p>
                    <a:p>
                      <a:pPr marL="0" marR="0">
                        <a:spcBef>
                          <a:spcPts val="0"/>
                        </a:spcBef>
                        <a:spcAft>
                          <a:spcPts val="0"/>
                        </a:spcAft>
                        <a:tabLst>
                          <a:tab pos="139700" algn="l"/>
                          <a:tab pos="457200" algn="l"/>
                        </a:tabLst>
                      </a:pP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Students could </a:t>
                      </a:r>
                      <a:r>
                        <a:rPr lang="en-US" sz="400"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use firsthand observations to describe </a:t>
                      </a:r>
                      <a:r>
                        <a:rPr lang="en-US" sz="400" b="1"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patterns [of local weather] over time </a:t>
                      </a:r>
                      <a:r>
                        <a:rPr lang="en-US" sz="400"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in order</a:t>
                      </a:r>
                      <a:r>
                        <a:rPr lang="en-US" sz="400" b="1"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400"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to answer scientific questions and solve problems.</a:t>
                      </a: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K-ESS2-1</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40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 </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400" b="1">
                          <a:solidFill>
                            <a:srgbClr val="0000FF"/>
                          </a:solidFill>
                          <a:effectLst/>
                          <a:latin typeface="Times New Roman" panose="02020603050405020304" pitchFamily="18" charset="0"/>
                          <a:ea typeface="Times New Roman" panose="02020603050405020304" pitchFamily="18" charset="0"/>
                          <a:cs typeface="Cambria" panose="02040503050406030204" pitchFamily="18" charset="0"/>
                        </a:rPr>
                        <a:t>Using mathematical and computational thinking</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lvl="0" indent="-342900">
                        <a:buFont typeface="Arial" panose="020B0604020202020204" pitchFamily="34" charset="0"/>
                        <a:buChar char="●"/>
                        <a:tabLst>
                          <a:tab pos="139700" algn="l"/>
                          <a:tab pos="284480" algn="l"/>
                        </a:tabLst>
                      </a:pPr>
                      <a:r>
                        <a:rPr lang="en-US" sz="400" u="none" strike="noStrike">
                          <a:solidFill>
                            <a:srgbClr val="1D1D1D"/>
                          </a:solidFill>
                          <a:effectLst/>
                          <a:latin typeface="Times New Roman" panose="02020603050405020304" pitchFamily="18" charset="0"/>
                          <a:ea typeface="Times New Roman" panose="02020603050405020304" pitchFamily="18" charset="0"/>
                        </a:rPr>
                        <a:t>Decide when to use qualitative vs. quantitative data.</a:t>
                      </a:r>
                      <a:endParaRPr lang="en-US" sz="400" u="none" strike="noStrike">
                        <a:solidFill>
                          <a:srgbClr val="000000"/>
                        </a:solidFill>
                        <a:effectLst/>
                        <a:latin typeface="Cambria" panose="02040503050406030204" pitchFamily="18" charset="0"/>
                      </a:endParaRPr>
                    </a:p>
                    <a:p>
                      <a:pPr marL="0" marR="0">
                        <a:spcBef>
                          <a:spcPts val="0"/>
                        </a:spcBef>
                        <a:spcAft>
                          <a:spcPts val="0"/>
                        </a:spcAft>
                        <a:tabLst>
                          <a:tab pos="139700" algn="l"/>
                          <a:tab pos="457200" algn="l"/>
                        </a:tabLst>
                      </a:pP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Students could decide when to use qualitative vs. quantitative data </a:t>
                      </a:r>
                      <a:r>
                        <a:rPr lang="en-US" sz="400" b="1"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to compare and test designs</a:t>
                      </a: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40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K-2-ETS1-3</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lvl="0" indent="-342900">
                        <a:buFont typeface="Arial" panose="020B0604020202020204" pitchFamily="34" charset="0"/>
                        <a:buChar char="●"/>
                        <a:tabLst>
                          <a:tab pos="139700" algn="l"/>
                          <a:tab pos="284480" algn="l"/>
                        </a:tabLst>
                      </a:pPr>
                      <a:r>
                        <a:rPr lang="en-US" sz="400" u="none" strike="noStrike">
                          <a:solidFill>
                            <a:srgbClr val="000000"/>
                          </a:solidFill>
                          <a:effectLst/>
                          <a:latin typeface="Times New Roman" panose="02020603050405020304" pitchFamily="18" charset="0"/>
                        </a:rPr>
                        <a:t>Use counting and numbers to identify and describe patterns in the natural and designed world(s).</a:t>
                      </a:r>
                      <a:endParaRPr lang="en-US" sz="400" u="none" strike="noStrike">
                        <a:solidFill>
                          <a:srgbClr val="000000"/>
                        </a:solidFill>
                        <a:effectLst/>
                        <a:latin typeface="Cambria" panose="02040503050406030204" pitchFamily="18" charset="0"/>
                      </a:endParaRPr>
                    </a:p>
                    <a:p>
                      <a:pPr marL="0" marR="0">
                        <a:spcBef>
                          <a:spcPts val="0"/>
                        </a:spcBef>
                        <a:spcAft>
                          <a:spcPts val="0"/>
                        </a:spcAft>
                        <a:tabLst>
                          <a:tab pos="139700" algn="l"/>
                          <a:tab pos="457200" algn="l"/>
                        </a:tabLst>
                      </a:pP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Students could </a:t>
                      </a:r>
                      <a:r>
                        <a:rPr lang="en-US" sz="400"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u</a:t>
                      </a:r>
                      <a:r>
                        <a:rPr lang="en-US" sz="400" i="1">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se counting and numbers to identify and describe </a:t>
                      </a:r>
                      <a:r>
                        <a:rPr lang="en-US" sz="400" b="1" i="1">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patterns of local weather over time.</a:t>
                      </a: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K-ESS2-1</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40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 </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400" b="1">
                          <a:solidFill>
                            <a:srgbClr val="0000FF"/>
                          </a:solidFill>
                          <a:effectLst/>
                          <a:latin typeface="Times New Roman" panose="02020603050405020304" pitchFamily="18" charset="0"/>
                          <a:ea typeface="Times New Roman" panose="02020603050405020304" pitchFamily="18" charset="0"/>
                          <a:cs typeface="Cambria" panose="02040503050406030204" pitchFamily="18" charset="0"/>
                        </a:rPr>
                        <a:t>Constructing explanations and designing solutions</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lvl="0" indent="-342900">
                        <a:buFont typeface="Arial" panose="020B0604020202020204" pitchFamily="34" charset="0"/>
                        <a:buChar char="●"/>
                        <a:tabLst>
                          <a:tab pos="139700" algn="l"/>
                          <a:tab pos="284480" algn="l"/>
                        </a:tabLst>
                      </a:pPr>
                      <a:r>
                        <a:rPr lang="en-US" sz="400" u="none" strike="noStrike">
                          <a:solidFill>
                            <a:srgbClr val="1D1D1D"/>
                          </a:solidFill>
                          <a:effectLst/>
                          <a:latin typeface="Times New Roman" panose="02020603050405020304" pitchFamily="18" charset="0"/>
                          <a:ea typeface="Times New Roman" panose="02020603050405020304" pitchFamily="18" charset="0"/>
                        </a:rPr>
                        <a:t>Generate and/or compare multiple solutions to a problem.</a:t>
                      </a:r>
                      <a:endParaRPr lang="en-US" sz="400" u="none" strike="noStrike">
                        <a:solidFill>
                          <a:srgbClr val="000000"/>
                        </a:solidFill>
                        <a:effectLst/>
                        <a:latin typeface="Cambria" panose="02040503050406030204" pitchFamily="18" charset="0"/>
                      </a:endParaRPr>
                    </a:p>
                    <a:p>
                      <a:pPr marL="0" marR="0">
                        <a:spcBef>
                          <a:spcPts val="0"/>
                        </a:spcBef>
                        <a:spcAft>
                          <a:spcPts val="0"/>
                        </a:spcAft>
                        <a:tabLst>
                          <a:tab pos="139700" algn="l"/>
                          <a:tab pos="457200" algn="l"/>
                        </a:tabLst>
                      </a:pP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Students could </a:t>
                      </a:r>
                      <a:r>
                        <a:rPr lang="en-US" sz="400"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generate and compare multiple solutions to a problem [about using a] </a:t>
                      </a:r>
                      <a:r>
                        <a:rPr lang="en-US" sz="400" b="1"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push or pull [ to make] things speed up or slow down more quickly. </a:t>
                      </a:r>
                      <a:r>
                        <a:rPr lang="en-US" sz="40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K-PS2-1</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400"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400" b="1">
                          <a:solidFill>
                            <a:srgbClr val="0000FF"/>
                          </a:solidFill>
                          <a:effectLst/>
                          <a:latin typeface="Times New Roman" panose="02020603050405020304" pitchFamily="18" charset="0"/>
                          <a:ea typeface="Times New Roman" panose="02020603050405020304" pitchFamily="18" charset="0"/>
                          <a:cs typeface="Cambria" panose="02040503050406030204" pitchFamily="18" charset="0"/>
                        </a:rPr>
                        <a:t>Engaging in argument from evidence</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lvl="0" indent="-342900">
                        <a:buFont typeface="Arial" panose="020B0604020202020204" pitchFamily="34" charset="0"/>
                        <a:buChar char="●"/>
                        <a:tabLst>
                          <a:tab pos="139700" algn="l"/>
                          <a:tab pos="284480" algn="l"/>
                        </a:tabLst>
                      </a:pPr>
                      <a:r>
                        <a:rPr lang="en-US" sz="400" u="none" strike="noStrike">
                          <a:solidFill>
                            <a:srgbClr val="1D1D1D"/>
                          </a:solidFill>
                          <a:effectLst/>
                          <a:latin typeface="Times New Roman" panose="02020603050405020304" pitchFamily="18" charset="0"/>
                          <a:ea typeface="Times New Roman" panose="02020603050405020304" pitchFamily="18" charset="0"/>
                        </a:rPr>
                        <a:t>Listen actively to arguments to indicate agreement or disagreement based on evidence, and/or retell the main points of the argument. </a:t>
                      </a:r>
                      <a:endParaRPr lang="en-US" sz="400" u="none" strike="noStrike">
                        <a:solidFill>
                          <a:srgbClr val="000000"/>
                        </a:solidFill>
                        <a:effectLst/>
                        <a:latin typeface="Cambria" panose="02040503050406030204" pitchFamily="18" charset="0"/>
                      </a:endParaRPr>
                    </a:p>
                    <a:p>
                      <a:pPr marL="0" marR="0">
                        <a:spcBef>
                          <a:spcPts val="0"/>
                        </a:spcBef>
                        <a:spcAft>
                          <a:spcPts val="0"/>
                        </a:spcAft>
                        <a:tabLst>
                          <a:tab pos="139700" algn="l"/>
                          <a:tab pos="457200" algn="l"/>
                        </a:tabLst>
                      </a:pP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Students could </a:t>
                      </a:r>
                      <a:r>
                        <a:rPr lang="en-US" sz="400"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listen actively to arguments [about how</a:t>
                      </a:r>
                      <a:r>
                        <a:rPr lang="en-US" sz="400" i="1">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a:t>
                      </a:r>
                      <a:r>
                        <a:rPr lang="en-US" sz="400" b="1">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pushing or pulling on an object can change the speed or direction of its motion and can start or stop it </a:t>
                      </a:r>
                      <a:r>
                        <a:rPr lang="en-US" sz="40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t</a:t>
                      </a: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o </a:t>
                      </a:r>
                      <a:r>
                        <a:rPr lang="en-US" sz="400"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indicate agreement of disagreement based on evidence or retell the main points of the argument.</a:t>
                      </a: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40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K-PS2-1 and</a:t>
                      </a: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40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K-PS2-2</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40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 </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400" b="1">
                          <a:solidFill>
                            <a:srgbClr val="0000FF"/>
                          </a:solidFill>
                          <a:effectLst/>
                          <a:latin typeface="Times New Roman" panose="02020603050405020304" pitchFamily="18" charset="0"/>
                          <a:ea typeface="Times New Roman" panose="02020603050405020304" pitchFamily="18" charset="0"/>
                          <a:cs typeface="Cambria" panose="02040503050406030204" pitchFamily="18" charset="0"/>
                        </a:rPr>
                        <a:t>Obtaining, evaluating, and communicating information </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lvl="0" indent="-342900">
                        <a:buFont typeface="Arial" panose="020B0604020202020204" pitchFamily="34" charset="0"/>
                        <a:buChar char="●"/>
                        <a:tabLst>
                          <a:tab pos="139700" algn="l"/>
                          <a:tab pos="284480" algn="l"/>
                        </a:tabLst>
                      </a:pPr>
                      <a:r>
                        <a:rPr lang="en-US" sz="400" u="none" strike="noStrike">
                          <a:solidFill>
                            <a:srgbClr val="1D1D1D"/>
                          </a:solidFill>
                          <a:effectLst/>
                          <a:latin typeface="Times New Roman" panose="02020603050405020304" pitchFamily="18" charset="0"/>
                          <a:ea typeface="Times New Roman" panose="02020603050405020304" pitchFamily="18" charset="0"/>
                        </a:rPr>
                        <a:t>Describe how specific images </a:t>
                      </a:r>
                      <a:r>
                        <a:rPr lang="en-US" sz="400" u="none" strike="noStrike">
                          <a:solidFill>
                            <a:srgbClr val="000000"/>
                          </a:solidFill>
                          <a:effectLst/>
                          <a:latin typeface="Cambria" panose="02040503050406030204" pitchFamily="18" charset="0"/>
                        </a:rPr>
                        <a:t>(e.g., a diagram showing how a machine works)</a:t>
                      </a:r>
                      <a:r>
                        <a:rPr lang="en-US" sz="400" u="none" strike="noStrike">
                          <a:solidFill>
                            <a:srgbClr val="1D1D1D"/>
                          </a:solidFill>
                          <a:effectLst/>
                          <a:latin typeface="Times New Roman" panose="02020603050405020304" pitchFamily="18" charset="0"/>
                          <a:ea typeface="Times New Roman" panose="02020603050405020304" pitchFamily="18" charset="0"/>
                        </a:rPr>
                        <a:t> support a scientific or engineering idea.</a:t>
                      </a:r>
                      <a:endParaRPr lang="en-US" sz="400" u="none" strike="noStrike">
                        <a:solidFill>
                          <a:srgbClr val="000000"/>
                        </a:solidFill>
                        <a:effectLst/>
                        <a:latin typeface="Cambria" panose="02040503050406030204" pitchFamily="18" charset="0"/>
                      </a:endParaRPr>
                    </a:p>
                    <a:p>
                      <a:pPr marL="0" marR="0">
                        <a:spcBef>
                          <a:spcPts val="0"/>
                        </a:spcBef>
                        <a:spcAft>
                          <a:spcPts val="0"/>
                        </a:spcAft>
                        <a:tabLst>
                          <a:tab pos="139700" algn="l"/>
                          <a:tab pos="457200" algn="l"/>
                        </a:tabLst>
                      </a:pP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Students could </a:t>
                      </a:r>
                      <a:r>
                        <a:rPr lang="en-US" sz="400"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describe how specific images (e.g., a diagram showing pushes and pulls) support [the] scientific idea</a:t>
                      </a: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400"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[that] </a:t>
                      </a:r>
                      <a:r>
                        <a:rPr lang="en-US" sz="400" b="1"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pushing or pulling on an object can change the speed or direction of its motion and can start or stop it. </a:t>
                      </a:r>
                      <a:r>
                        <a:rPr lang="en-US" sz="40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K-PS2-1 and</a:t>
                      </a: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40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K-PS2-2</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Students could </a:t>
                      </a:r>
                      <a:r>
                        <a:rPr lang="en-US" sz="400"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describe how specific images (e.g., a diagram weather) support [the] scientific idea [that] </a:t>
                      </a:r>
                      <a:r>
                        <a:rPr lang="en-US" sz="400" b="1"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people measure [weather] conditions to describe and record the weather and to notice patterns over time.</a:t>
                      </a:r>
                      <a:r>
                        <a:rPr lang="en-US" sz="400" i="1">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40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K-ESS2-1</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5224">
                <a:tc>
                  <a:txBody>
                    <a:bodyPr/>
                    <a:lstStyle/>
                    <a:p>
                      <a:pPr marL="0" marR="0">
                        <a:spcBef>
                          <a:spcPts val="0"/>
                        </a:spcBef>
                        <a:spcAft>
                          <a:spcPts val="0"/>
                        </a:spcAft>
                      </a:pPr>
                      <a:r>
                        <a:rPr lang="en-US" sz="300" b="1">
                          <a:solidFill>
                            <a:srgbClr val="000000"/>
                          </a:solidFill>
                          <a:effectLst/>
                          <a:highlight>
                            <a:srgbClr val="FFFFFF"/>
                          </a:highlight>
                          <a:latin typeface="Times New Roman" panose="02020603050405020304" pitchFamily="18" charset="0"/>
                          <a:ea typeface="Times New Roman" panose="02020603050405020304" pitchFamily="18" charset="0"/>
                          <a:cs typeface="Cambria" panose="02040503050406030204" pitchFamily="18" charset="0"/>
                        </a:rPr>
                        <a:t>Additional Crosscutting Concepts Building to the PE</a:t>
                      </a:r>
                      <a:r>
                        <a:rPr lang="en-US" sz="300" b="1">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s </a:t>
                      </a:r>
                      <a:endParaRPr lang="en-US" sz="3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3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400" b="1">
                          <a:solidFill>
                            <a:srgbClr val="6AA84F"/>
                          </a:solidFill>
                          <a:effectLst/>
                          <a:latin typeface="Times New Roman" panose="02020603050405020304" pitchFamily="18" charset="0"/>
                          <a:ea typeface="Times New Roman" panose="02020603050405020304" pitchFamily="18" charset="0"/>
                          <a:cs typeface="Cambria" panose="02040503050406030204" pitchFamily="18" charset="0"/>
                        </a:rPr>
                        <a:t>Patterns</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marR="0" lvl="0" indent="-342900">
                        <a:spcBef>
                          <a:spcPts val="0"/>
                        </a:spcBef>
                        <a:spcAft>
                          <a:spcPts val="800"/>
                        </a:spcAft>
                        <a:buFont typeface="Arial" panose="020B0604020202020204" pitchFamily="34" charset="0"/>
                        <a:buChar char="●"/>
                        <a:tabLst>
                          <a:tab pos="139700" algn="l"/>
                          <a:tab pos="284480" algn="l"/>
                        </a:tabLst>
                      </a:pPr>
                      <a:r>
                        <a:rPr lang="en-US" sz="400" u="none" strike="noStrike">
                          <a:solidFill>
                            <a:srgbClr val="000000"/>
                          </a:solidFill>
                          <a:effectLst/>
                          <a:latin typeface="Times New Roman" panose="02020603050405020304" pitchFamily="18" charset="0"/>
                          <a:ea typeface="Times New Roman" panose="02020603050405020304" pitchFamily="18" charset="0"/>
                        </a:rPr>
                        <a:t>Patterns in the natural and human designed world can be observed, used to describe phenomena, and used as evidence.</a:t>
                      </a:r>
                      <a:endParaRPr lang="en-US" sz="400" u="none" strike="noStrike">
                        <a:solidFill>
                          <a:srgbClr val="000000"/>
                        </a:solidFill>
                        <a:effectLst/>
                        <a:latin typeface="Cambria" panose="02040503050406030204" pitchFamily="18" charset="0"/>
                      </a:endParaRPr>
                    </a:p>
                    <a:p>
                      <a:pPr marL="0" marR="0">
                        <a:spcBef>
                          <a:spcPts val="0"/>
                        </a:spcBef>
                        <a:spcAft>
                          <a:spcPts val="0"/>
                        </a:spcAft>
                      </a:pPr>
                      <a:r>
                        <a:rPr lang="en-US" sz="40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Students could </a:t>
                      </a:r>
                      <a:r>
                        <a:rPr lang="en-US" sz="400" i="1">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observe patterns</a:t>
                      </a:r>
                      <a:r>
                        <a:rPr lang="en-US" sz="40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400" b="1" i="1">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of</a:t>
                      </a:r>
                      <a:r>
                        <a:rPr lang="en-US" sz="40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400" b="1" i="1">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motion</a:t>
                      </a:r>
                      <a:r>
                        <a:rPr lang="en-US" sz="40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400" i="1">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and use these patterns as evidence </a:t>
                      </a:r>
                      <a:r>
                        <a:rPr lang="en-US" sz="400" b="1" i="1">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[of how] pushing or pulling on an object can change the speed or direction of its motion and can start or stop it</a:t>
                      </a:r>
                      <a:r>
                        <a:rPr lang="en-US" sz="400" i="1">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40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K-PS2-1 and K-PS2-2</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400" b="1">
                          <a:solidFill>
                            <a:srgbClr val="6AA84F"/>
                          </a:solidFill>
                          <a:effectLst/>
                          <a:latin typeface="Times New Roman" panose="02020603050405020304" pitchFamily="18" charset="0"/>
                          <a:ea typeface="Times New Roman" panose="02020603050405020304" pitchFamily="18" charset="0"/>
                          <a:cs typeface="Cambria" panose="02040503050406030204" pitchFamily="18" charset="0"/>
                        </a:rPr>
                        <a:t>Scale, proportion, and quantity</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marR="0" lvl="0" indent="-342900">
                        <a:spcBef>
                          <a:spcPts val="0"/>
                        </a:spcBef>
                        <a:spcAft>
                          <a:spcPts val="800"/>
                        </a:spcAft>
                        <a:buFont typeface="Arial" panose="020B0604020202020204" pitchFamily="34" charset="0"/>
                        <a:buChar char="●"/>
                        <a:tabLst>
                          <a:tab pos="139700" algn="l"/>
                          <a:tab pos="284480" algn="l"/>
                        </a:tabLst>
                      </a:pPr>
                      <a:r>
                        <a:rPr lang="en-US" sz="400" u="none" strike="noStrike">
                          <a:solidFill>
                            <a:srgbClr val="000000"/>
                          </a:solidFill>
                          <a:effectLst/>
                          <a:latin typeface="Times New Roman" panose="02020603050405020304" pitchFamily="18" charset="0"/>
                          <a:ea typeface="Times New Roman" panose="02020603050405020304" pitchFamily="18" charset="0"/>
                        </a:rPr>
                        <a:t>Relative scales allow objects and events to be compared and described (e.g., bigger and smaller; hotter and colder; faster and slower).</a:t>
                      </a:r>
                      <a:endParaRPr lang="en-US" sz="400" u="none" strike="noStrike">
                        <a:solidFill>
                          <a:srgbClr val="000000"/>
                        </a:solidFill>
                        <a:effectLst/>
                        <a:latin typeface="Cambria" panose="02040503050406030204" pitchFamily="18" charset="0"/>
                      </a:endParaRPr>
                    </a:p>
                    <a:p>
                      <a:pPr marL="0" marR="0">
                        <a:spcBef>
                          <a:spcPts val="0"/>
                        </a:spcBef>
                        <a:spcAft>
                          <a:spcPts val="0"/>
                        </a:spcAft>
                      </a:pPr>
                      <a:r>
                        <a:rPr lang="en-US" sz="40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Students could use </a:t>
                      </a:r>
                      <a:r>
                        <a:rPr lang="en-US" sz="400" i="1">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relative scales (faster and slower, higher and lower, longer and shorter) to compare and describe </a:t>
                      </a:r>
                      <a:r>
                        <a:rPr lang="en-US" sz="400" b="1" i="1">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[how] pushing or pulling on an object can change the speed or direction of its motion and can start or stop it</a:t>
                      </a:r>
                      <a:r>
                        <a:rPr lang="en-US" sz="400" i="1">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40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K-PS2-1 and K-PS2-2</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400" b="1">
                          <a:solidFill>
                            <a:srgbClr val="6AA84F"/>
                          </a:solidFill>
                          <a:effectLst/>
                          <a:latin typeface="Times New Roman" panose="02020603050405020304" pitchFamily="18" charset="0"/>
                          <a:ea typeface="Times New Roman" panose="02020603050405020304" pitchFamily="18" charset="0"/>
                          <a:cs typeface="Cambria" panose="02040503050406030204" pitchFamily="18" charset="0"/>
                        </a:rPr>
                        <a:t>Stability and Change</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marR="0" lvl="0" indent="-342900">
                        <a:spcBef>
                          <a:spcPts val="0"/>
                        </a:spcBef>
                        <a:spcAft>
                          <a:spcPts val="800"/>
                        </a:spcAft>
                        <a:buFont typeface="Arial" panose="020B0604020202020204" pitchFamily="34" charset="0"/>
                        <a:buChar char="●"/>
                        <a:tabLst>
                          <a:tab pos="139700" algn="l"/>
                          <a:tab pos="284480" algn="l"/>
                        </a:tabLst>
                      </a:pPr>
                      <a:r>
                        <a:rPr lang="en-US" sz="400" u="none" strike="noStrike">
                          <a:solidFill>
                            <a:srgbClr val="000000"/>
                          </a:solidFill>
                          <a:effectLst/>
                          <a:latin typeface="Times New Roman" panose="02020603050405020304" pitchFamily="18" charset="0"/>
                          <a:ea typeface="Times New Roman" panose="02020603050405020304" pitchFamily="18" charset="0"/>
                        </a:rPr>
                        <a:t>Things may change slowly or rapidly.</a:t>
                      </a:r>
                      <a:endParaRPr lang="en-US" sz="400" u="none" strike="noStrike">
                        <a:solidFill>
                          <a:srgbClr val="000000"/>
                        </a:solidFill>
                        <a:effectLst/>
                        <a:latin typeface="Cambria" panose="02040503050406030204" pitchFamily="18" charset="0"/>
                      </a:endParaRPr>
                    </a:p>
                    <a:p>
                      <a:pPr marL="0" marR="0">
                        <a:spcBef>
                          <a:spcPts val="0"/>
                        </a:spcBef>
                        <a:spcAft>
                          <a:spcPts val="0"/>
                        </a:spcAft>
                      </a:pPr>
                      <a:r>
                        <a:rPr lang="en-US" sz="40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Students could reflect on how </a:t>
                      </a:r>
                      <a:r>
                        <a:rPr lang="en-US" sz="400" b="1" i="1">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pushing or pulling on an object can change the speed or direction of its motion </a:t>
                      </a:r>
                      <a:r>
                        <a:rPr lang="en-US" sz="400" i="1">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slowly or rapidly.</a:t>
                      </a:r>
                      <a:r>
                        <a:rPr lang="en-US" sz="400" b="1">
                          <a:solidFill>
                            <a:srgbClr val="000000"/>
                          </a:solidFill>
                          <a:effectLst/>
                          <a:highlight>
                            <a:srgbClr val="FFFFFF"/>
                          </a:highlight>
                          <a:latin typeface="Times New Roman" panose="02020603050405020304" pitchFamily="18" charset="0"/>
                          <a:ea typeface="Times New Roman" panose="02020603050405020304" pitchFamily="18" charset="0"/>
                          <a:cs typeface="Cambria" panose="02040503050406030204" pitchFamily="18" charset="0"/>
                        </a:rPr>
                        <a:t> </a:t>
                      </a:r>
                      <a:r>
                        <a:rPr lang="en-US" sz="40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K-PS2-1</a:t>
                      </a:r>
                      <a:endParaRPr lang="en-US" sz="4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61995">
                <a:tc>
                  <a:txBody>
                    <a:bodyPr/>
                    <a:lstStyle/>
                    <a:p>
                      <a:pPr marL="0" marR="0">
                        <a:spcBef>
                          <a:spcPts val="0"/>
                        </a:spcBef>
                        <a:spcAft>
                          <a:spcPts val="0"/>
                        </a:spcAft>
                      </a:pPr>
                      <a:r>
                        <a:rPr lang="en-US" sz="300" b="1">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Additional Connections to Nature of Science</a:t>
                      </a:r>
                      <a:endParaRPr lang="en-US" sz="30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3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30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139700" algn="l"/>
                          <a:tab pos="457200" algn="l"/>
                        </a:tabLst>
                      </a:pPr>
                      <a:r>
                        <a:rPr lang="en-US" sz="400" b="1" dirty="0">
                          <a:solidFill>
                            <a:srgbClr val="ED7D31"/>
                          </a:solidFill>
                          <a:effectLst/>
                          <a:latin typeface="Times New Roman" panose="02020603050405020304" pitchFamily="18" charset="0"/>
                          <a:ea typeface="Times New Roman" panose="02020603050405020304" pitchFamily="18" charset="0"/>
                          <a:cs typeface="Cambria" panose="02040503050406030204" pitchFamily="18" charset="0"/>
                        </a:rPr>
                        <a:t>Scientific investigations use a variety of materials</a:t>
                      </a:r>
                      <a:endParaRPr lang="en-US" sz="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marR="0" lvl="0" indent="-342900">
                        <a:spcBef>
                          <a:spcPts val="0"/>
                        </a:spcBef>
                        <a:spcAft>
                          <a:spcPts val="800"/>
                        </a:spcAft>
                        <a:buFont typeface="Arial" panose="020B0604020202020204" pitchFamily="34" charset="0"/>
                        <a:buChar char="●"/>
                        <a:tabLst>
                          <a:tab pos="139700" algn="l"/>
                          <a:tab pos="284480" algn="l"/>
                        </a:tabLst>
                      </a:pPr>
                      <a:r>
                        <a:rPr lang="en-US" sz="400" u="none" strike="noStrike" dirty="0">
                          <a:solidFill>
                            <a:srgbClr val="000000"/>
                          </a:solidFill>
                          <a:effectLst/>
                          <a:latin typeface="Times New Roman" panose="02020603050405020304" pitchFamily="18" charset="0"/>
                          <a:ea typeface="Times New Roman" panose="02020603050405020304" pitchFamily="18" charset="0"/>
                        </a:rPr>
                        <a:t>Scientific investigations begin with a question.</a:t>
                      </a:r>
                      <a:endParaRPr lang="en-US" sz="400" u="none" strike="noStrike" dirty="0">
                        <a:solidFill>
                          <a:srgbClr val="000000"/>
                        </a:solidFill>
                        <a:effectLst/>
                        <a:latin typeface="Cambria" panose="02040503050406030204" pitchFamily="18" charset="0"/>
                      </a:endParaRPr>
                    </a:p>
                    <a:p>
                      <a:pPr marL="0" marR="0">
                        <a:lnSpc>
                          <a:spcPct val="115000"/>
                        </a:lnSpc>
                        <a:spcBef>
                          <a:spcPts val="0"/>
                        </a:spcBef>
                        <a:spcAft>
                          <a:spcPts val="0"/>
                        </a:spcAft>
                        <a:tabLst>
                          <a:tab pos="139700" algn="l"/>
                          <a:tab pos="457200" algn="l"/>
                        </a:tabLst>
                      </a:pPr>
                      <a:r>
                        <a:rPr lang="en-US" sz="4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Students could </a:t>
                      </a:r>
                      <a:r>
                        <a:rPr lang="en-US" sz="400"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begin a scientific investigation with a question </a:t>
                      </a:r>
                      <a:r>
                        <a:rPr lang="en-US" sz="400" b="1"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[about how] pushing or pulling on an object can change the speed or direction of its motion and can start or stop it </a:t>
                      </a:r>
                      <a:r>
                        <a:rPr lang="en-US" sz="4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and then reflect on the fact that their </a:t>
                      </a:r>
                      <a:r>
                        <a:rPr lang="en-US" sz="400"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investigation began with a question. </a:t>
                      </a:r>
                      <a:r>
                        <a:rPr lang="en-US" sz="4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K-PS2-1 and K-PS2-2. </a:t>
                      </a:r>
                      <a:endParaRPr lang="en-US" sz="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lnSpc>
                          <a:spcPct val="115000"/>
                        </a:lnSpc>
                        <a:spcBef>
                          <a:spcPts val="0"/>
                        </a:spcBef>
                        <a:spcAft>
                          <a:spcPts val="0"/>
                        </a:spcAft>
                        <a:tabLst>
                          <a:tab pos="139700" algn="l"/>
                          <a:tab pos="457200" algn="l"/>
                        </a:tabLst>
                      </a:pPr>
                      <a:r>
                        <a:rPr lang="en-US" sz="400" b="1" dirty="0">
                          <a:solidFill>
                            <a:srgbClr val="ED7D31"/>
                          </a:solidFill>
                          <a:effectLst/>
                          <a:latin typeface="Times New Roman" panose="02020603050405020304" pitchFamily="18" charset="0"/>
                          <a:ea typeface="Times New Roman" panose="02020603050405020304" pitchFamily="18" charset="0"/>
                          <a:cs typeface="Cambria" panose="02040503050406030204" pitchFamily="18" charset="0"/>
                        </a:rPr>
                        <a:t> </a:t>
                      </a:r>
                      <a:endParaRPr lang="en-US" sz="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lnSpc>
                          <a:spcPct val="115000"/>
                        </a:lnSpc>
                        <a:spcBef>
                          <a:spcPts val="0"/>
                        </a:spcBef>
                        <a:spcAft>
                          <a:spcPts val="0"/>
                        </a:spcAft>
                        <a:tabLst>
                          <a:tab pos="139700" algn="l"/>
                          <a:tab pos="457200" algn="l"/>
                        </a:tabLst>
                      </a:pPr>
                      <a:r>
                        <a:rPr lang="en-US" sz="400" b="1" dirty="0">
                          <a:solidFill>
                            <a:srgbClr val="ED7D31"/>
                          </a:solidFill>
                          <a:effectLst/>
                          <a:latin typeface="Times New Roman" panose="02020603050405020304" pitchFamily="18" charset="0"/>
                          <a:ea typeface="Times New Roman" panose="02020603050405020304" pitchFamily="18" charset="0"/>
                          <a:cs typeface="Cambria" panose="02040503050406030204" pitchFamily="18" charset="0"/>
                        </a:rPr>
                        <a:t>Science is a way of knowing</a:t>
                      </a:r>
                      <a:endParaRPr lang="en-US" sz="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marR="0" lvl="0" indent="-342900">
                        <a:spcBef>
                          <a:spcPts val="0"/>
                        </a:spcBef>
                        <a:spcAft>
                          <a:spcPts val="800"/>
                        </a:spcAft>
                        <a:buFont typeface="Arial" panose="020B0604020202020204" pitchFamily="34" charset="0"/>
                        <a:buChar char="●"/>
                        <a:tabLst>
                          <a:tab pos="139700" algn="l"/>
                          <a:tab pos="284480" algn="l"/>
                        </a:tabLst>
                      </a:pPr>
                      <a:r>
                        <a:rPr lang="en-US" sz="400" u="none" strike="noStrike" dirty="0">
                          <a:solidFill>
                            <a:srgbClr val="000000"/>
                          </a:solidFill>
                          <a:effectLst/>
                          <a:latin typeface="Times New Roman" panose="02020603050405020304" pitchFamily="18" charset="0"/>
                          <a:ea typeface="Times New Roman" panose="02020603050405020304" pitchFamily="18" charset="0"/>
                        </a:rPr>
                        <a:t>Scientific knowledge informs us about the world.</a:t>
                      </a:r>
                      <a:endParaRPr lang="en-US" sz="400" u="none" strike="noStrike" dirty="0">
                        <a:solidFill>
                          <a:srgbClr val="000000"/>
                        </a:solidFill>
                        <a:effectLst/>
                        <a:latin typeface="Cambria" panose="02040503050406030204" pitchFamily="18" charset="0"/>
                      </a:endParaRPr>
                    </a:p>
                    <a:p>
                      <a:pPr marL="0" marR="0">
                        <a:lnSpc>
                          <a:spcPct val="115000"/>
                        </a:lnSpc>
                        <a:spcBef>
                          <a:spcPts val="0"/>
                        </a:spcBef>
                        <a:spcAft>
                          <a:spcPts val="0"/>
                        </a:spcAft>
                        <a:tabLst>
                          <a:tab pos="139700" algn="l"/>
                          <a:tab pos="457200" algn="l"/>
                        </a:tabLst>
                      </a:pPr>
                      <a:r>
                        <a:rPr lang="en-US" sz="4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Students could describe how </a:t>
                      </a:r>
                      <a:r>
                        <a:rPr lang="en-US" sz="400"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scientific knowledge </a:t>
                      </a:r>
                      <a:r>
                        <a:rPr lang="en-US" sz="400" b="1"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[about how] pushing or pulling on an object can change the speed or direction of its motion and can start or stop it </a:t>
                      </a:r>
                      <a:r>
                        <a:rPr lang="en-US" sz="4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i</a:t>
                      </a:r>
                      <a:r>
                        <a:rPr lang="en-US" sz="400"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nforms us about the world</a:t>
                      </a:r>
                      <a:r>
                        <a:rPr lang="en-US" sz="4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a:t>
                      </a:r>
                      <a:endParaRPr lang="en-US" sz="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lnSpc>
                          <a:spcPct val="115000"/>
                        </a:lnSpc>
                        <a:spcBef>
                          <a:spcPts val="0"/>
                        </a:spcBef>
                        <a:spcAft>
                          <a:spcPts val="0"/>
                        </a:spcAft>
                        <a:tabLst>
                          <a:tab pos="139700" algn="l"/>
                          <a:tab pos="457200" algn="l"/>
                        </a:tabLst>
                      </a:pPr>
                      <a:r>
                        <a:rPr lang="en-US" sz="4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a:t>
                      </a:r>
                      <a:endParaRPr lang="en-US" sz="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lnSpc>
                          <a:spcPct val="115000"/>
                        </a:lnSpc>
                        <a:spcBef>
                          <a:spcPts val="0"/>
                        </a:spcBef>
                        <a:spcAft>
                          <a:spcPts val="0"/>
                        </a:spcAft>
                        <a:tabLst>
                          <a:tab pos="139700" algn="l"/>
                          <a:tab pos="457200" algn="l"/>
                        </a:tabLst>
                      </a:pPr>
                      <a:r>
                        <a:rPr lang="en-US" sz="4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a:t>
                      </a:r>
                      <a:endParaRPr lang="en-US" sz="4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12747" marR="127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4"/>
          <p:cNvSpPr txBox="1"/>
          <p:nvPr/>
        </p:nvSpPr>
        <p:spPr>
          <a:xfrm>
            <a:off x="5303520" y="1123406"/>
            <a:ext cx="2830286" cy="584775"/>
          </a:xfrm>
          <a:prstGeom prst="rect">
            <a:avLst/>
          </a:prstGeom>
          <a:noFill/>
        </p:spPr>
        <p:txBody>
          <a:bodyPr wrap="square" rtlCol="0">
            <a:spAutoFit/>
          </a:bodyPr>
          <a:lstStyle/>
          <a:p>
            <a:r>
              <a:rPr lang="en-US" sz="1600" dirty="0" smtClean="0"/>
              <a:t>Summary and Connections between DCIs within the bundle</a:t>
            </a:r>
            <a:endParaRPr lang="en-US" sz="1600" dirty="0"/>
          </a:p>
        </p:txBody>
      </p:sp>
      <p:sp>
        <p:nvSpPr>
          <p:cNvPr id="8" name="TextBox 7"/>
          <p:cNvSpPr txBox="1"/>
          <p:nvPr/>
        </p:nvSpPr>
        <p:spPr>
          <a:xfrm>
            <a:off x="5303520" y="1860581"/>
            <a:ext cx="2830286" cy="338554"/>
          </a:xfrm>
          <a:prstGeom prst="rect">
            <a:avLst/>
          </a:prstGeom>
          <a:noFill/>
        </p:spPr>
        <p:txBody>
          <a:bodyPr wrap="square" rtlCol="0">
            <a:spAutoFit/>
          </a:bodyPr>
          <a:lstStyle/>
          <a:p>
            <a:r>
              <a:rPr lang="en-US" sz="1600" dirty="0" smtClean="0"/>
              <a:t>Bundle PEs</a:t>
            </a:r>
            <a:endParaRPr lang="en-US" sz="1600" dirty="0"/>
          </a:p>
        </p:txBody>
      </p:sp>
      <p:sp>
        <p:nvSpPr>
          <p:cNvPr id="9" name="TextBox 8"/>
          <p:cNvSpPr txBox="1"/>
          <p:nvPr/>
        </p:nvSpPr>
        <p:spPr>
          <a:xfrm>
            <a:off x="5303520" y="2483244"/>
            <a:ext cx="2830286" cy="338554"/>
          </a:xfrm>
          <a:prstGeom prst="rect">
            <a:avLst/>
          </a:prstGeom>
          <a:noFill/>
        </p:spPr>
        <p:txBody>
          <a:bodyPr wrap="square" rtlCol="0">
            <a:spAutoFit/>
          </a:bodyPr>
          <a:lstStyle/>
          <a:p>
            <a:r>
              <a:rPr lang="en-US" sz="1600" dirty="0" smtClean="0"/>
              <a:t>Example Phenomena</a:t>
            </a:r>
            <a:endParaRPr lang="en-US" sz="1600" dirty="0"/>
          </a:p>
        </p:txBody>
      </p:sp>
      <p:sp>
        <p:nvSpPr>
          <p:cNvPr id="10" name="TextBox 9"/>
          <p:cNvSpPr txBox="1"/>
          <p:nvPr/>
        </p:nvSpPr>
        <p:spPr>
          <a:xfrm>
            <a:off x="5303519" y="3114232"/>
            <a:ext cx="3100251" cy="338554"/>
          </a:xfrm>
          <a:prstGeom prst="rect">
            <a:avLst/>
          </a:prstGeom>
          <a:noFill/>
        </p:spPr>
        <p:txBody>
          <a:bodyPr wrap="square" rtlCol="0">
            <a:spAutoFit/>
          </a:bodyPr>
          <a:lstStyle/>
          <a:p>
            <a:r>
              <a:rPr lang="en-US" sz="1600" dirty="0" smtClean="0"/>
              <a:t>Additional Practices for Instruction </a:t>
            </a:r>
            <a:endParaRPr lang="en-US" sz="1600" dirty="0"/>
          </a:p>
        </p:txBody>
      </p:sp>
      <p:sp>
        <p:nvSpPr>
          <p:cNvPr id="11" name="TextBox 10"/>
          <p:cNvSpPr txBox="1"/>
          <p:nvPr/>
        </p:nvSpPr>
        <p:spPr>
          <a:xfrm>
            <a:off x="5207724" y="5196843"/>
            <a:ext cx="3100251" cy="338554"/>
          </a:xfrm>
          <a:prstGeom prst="rect">
            <a:avLst/>
          </a:prstGeom>
          <a:noFill/>
        </p:spPr>
        <p:txBody>
          <a:bodyPr wrap="square" rtlCol="0">
            <a:spAutoFit/>
          </a:bodyPr>
          <a:lstStyle/>
          <a:p>
            <a:r>
              <a:rPr lang="en-US" sz="1600" dirty="0" smtClean="0"/>
              <a:t>Additional CCCs for Instruction </a:t>
            </a:r>
            <a:endParaRPr lang="en-US" sz="1600" dirty="0"/>
          </a:p>
        </p:txBody>
      </p:sp>
      <p:sp>
        <p:nvSpPr>
          <p:cNvPr id="12" name="TextBox 11"/>
          <p:cNvSpPr txBox="1"/>
          <p:nvPr/>
        </p:nvSpPr>
        <p:spPr>
          <a:xfrm>
            <a:off x="5233851" y="6036186"/>
            <a:ext cx="2360749" cy="830997"/>
          </a:xfrm>
          <a:prstGeom prst="rect">
            <a:avLst/>
          </a:prstGeom>
          <a:noFill/>
        </p:spPr>
        <p:txBody>
          <a:bodyPr wrap="square" rtlCol="0">
            <a:spAutoFit/>
          </a:bodyPr>
          <a:lstStyle/>
          <a:p>
            <a:r>
              <a:rPr lang="en-US" sz="1600" dirty="0" smtClean="0"/>
              <a:t>Additional Nature of Science Concepts for Instruction </a:t>
            </a:r>
            <a:endParaRPr lang="en-US" sz="1600" dirty="0"/>
          </a:p>
        </p:txBody>
      </p:sp>
      <p:cxnSp>
        <p:nvCxnSpPr>
          <p:cNvPr id="7" name="Straight Arrow Connector 6"/>
          <p:cNvCxnSpPr/>
          <p:nvPr/>
        </p:nvCxnSpPr>
        <p:spPr>
          <a:xfrm flipH="1" flipV="1">
            <a:off x="4580709" y="1201783"/>
            <a:ext cx="522514" cy="214010"/>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4580708" y="1897635"/>
            <a:ext cx="627016" cy="132223"/>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1"/>
          </p:cNvCxnSpPr>
          <p:nvPr/>
        </p:nvCxnSpPr>
        <p:spPr>
          <a:xfrm flipH="1" flipV="1">
            <a:off x="4541520" y="2560320"/>
            <a:ext cx="762000" cy="92201"/>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4580709" y="3336417"/>
            <a:ext cx="627015" cy="69995"/>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4593771" y="5460274"/>
            <a:ext cx="509452" cy="75123"/>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4580709" y="6450493"/>
            <a:ext cx="522514" cy="89644"/>
          </a:xfrm>
          <a:prstGeom prst="straightConnector1">
            <a:avLst/>
          </a:prstGeom>
          <a:ln w="44450">
            <a:tailEnd type="triangle"/>
          </a:ln>
        </p:spPr>
        <p:style>
          <a:lnRef idx="2">
            <a:schemeClr val="accent1"/>
          </a:lnRef>
          <a:fillRef idx="0">
            <a:schemeClr val="accent1"/>
          </a:fillRef>
          <a:effectRef idx="1">
            <a:schemeClr val="accent1"/>
          </a:effectRef>
          <a:fontRef idx="minor">
            <a:schemeClr val="tx1"/>
          </a:fontRef>
        </p:style>
      </p:cxnSp>
      <p:pic>
        <p:nvPicPr>
          <p:cNvPr id="17" name="Picture 16"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Tree>
    <p:extLst>
      <p:ext uri="{BB962C8B-B14F-4D97-AF65-F5344CB8AC3E}">
        <p14:creationId xmlns:p14="http://schemas.microsoft.com/office/powerpoint/2010/main" val="349025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j-lt"/>
              </a:rPr>
              <a:t>Introductions and Overview</a:t>
            </a:r>
            <a:endParaRPr lang="en-US" sz="3200" dirty="0">
              <a:latin typeface="+mj-lt"/>
            </a:endParaRPr>
          </a:p>
        </p:txBody>
      </p:sp>
      <p:sp>
        <p:nvSpPr>
          <p:cNvPr id="6"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00000"/>
              <a:buBlip>
                <a:blip r:embed="rId3"/>
              </a:buBlip>
            </a:pPr>
            <a:r>
              <a:rPr lang="en-US" sz="2800" dirty="0" smtClean="0">
                <a:latin typeface="+mj-lt"/>
                <a:cs typeface="Arial"/>
              </a:rPr>
              <a:t>Why bundle the Next Generation Science Standards (NGSS)?</a:t>
            </a:r>
            <a:endParaRPr lang="en-US" sz="2800" dirty="0">
              <a:latin typeface="+mj-lt"/>
              <a:cs typeface="Arial"/>
            </a:endParaRPr>
          </a:p>
          <a:p>
            <a:pPr>
              <a:buSzPct val="100000"/>
              <a:buBlip>
                <a:blip r:embed="rId3"/>
              </a:buBlip>
            </a:pPr>
            <a:r>
              <a:rPr lang="en-US" sz="2800" dirty="0">
                <a:latin typeface="+mj-lt"/>
                <a:cs typeface="Arial"/>
              </a:rPr>
              <a:t>What are the Example Bundle documents?</a:t>
            </a:r>
          </a:p>
          <a:p>
            <a:pPr>
              <a:buSzPct val="100000"/>
              <a:buBlip>
                <a:blip r:embed="rId3"/>
              </a:buBlip>
            </a:pPr>
            <a:r>
              <a:rPr lang="en-US" sz="2800" dirty="0">
                <a:latin typeface="+mj-lt"/>
                <a:cs typeface="Arial"/>
              </a:rPr>
              <a:t>How can the Example Bundle documents be useful</a:t>
            </a:r>
            <a:r>
              <a:rPr lang="en-US" sz="2800" dirty="0" smtClean="0">
                <a:latin typeface="+mj-lt"/>
                <a:cs typeface="Arial"/>
              </a:rPr>
              <a:t>?</a:t>
            </a:r>
          </a:p>
          <a:p>
            <a:pPr marL="457200" lvl="1" indent="0" algn="ctr">
              <a:buSzPct val="100000"/>
              <a:buNone/>
            </a:pPr>
            <a:endParaRPr lang="en-US" dirty="0">
              <a:latin typeface="+mj-lt"/>
              <a:cs typeface="Arial"/>
            </a:endParaRPr>
          </a:p>
          <a:p>
            <a:pPr marL="57150" indent="0" algn="ctr">
              <a:buSzPct val="100000"/>
              <a:buNone/>
            </a:pPr>
            <a:r>
              <a:rPr lang="en-US" i="1" dirty="0" smtClean="0">
                <a:latin typeface="+mj-lt"/>
                <a:cs typeface="Arial"/>
              </a:rPr>
              <a:t>nextgenscience.org/bundling</a:t>
            </a:r>
            <a:endParaRPr lang="en-US" i="1" dirty="0">
              <a:latin typeface="+mj-lt"/>
              <a:cs typeface="Arial"/>
            </a:endParaRPr>
          </a:p>
          <a:p>
            <a:endParaRPr lang="en-US" dirty="0">
              <a:solidFill>
                <a:srgbClr val="C1C1C1"/>
              </a:solidFill>
              <a:latin typeface="Arial"/>
              <a:cs typeface="Arial"/>
            </a:endParaRPr>
          </a:p>
        </p:txBody>
      </p:sp>
      <p:pic>
        <p:nvPicPr>
          <p:cNvPr id="5" name="Picture 4" descr="NGSS_logo_Tag_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Tree>
    <p:extLst>
      <p:ext uri="{BB962C8B-B14F-4D97-AF65-F5344CB8AC3E}">
        <p14:creationId xmlns:p14="http://schemas.microsoft.com/office/powerpoint/2010/main" val="350460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986097758"/>
              </p:ext>
            </p:extLst>
          </p:nvPr>
        </p:nvGraphicFramePr>
        <p:xfrm>
          <a:off x="409058" y="795481"/>
          <a:ext cx="8281926" cy="5638800"/>
        </p:xfrm>
        <a:graphic>
          <a:graphicData uri="http://schemas.openxmlformats.org/drawingml/2006/table">
            <a:tbl>
              <a:tblPr>
                <a:tableStyleId>{5C22544A-7EE6-4342-B048-85BDC9FD1C3A}</a:tableStyleId>
              </a:tblPr>
              <a:tblGrid>
                <a:gridCol w="8281926"/>
              </a:tblGrid>
              <a:tr h="107990">
                <a:tc>
                  <a:txBody>
                    <a:bodyPr/>
                    <a:lstStyle/>
                    <a:p>
                      <a:pPr marL="0" marR="0">
                        <a:spcBef>
                          <a:spcPts val="0"/>
                        </a:spcBef>
                        <a:spcAft>
                          <a:spcPts val="0"/>
                        </a:spcAft>
                      </a:pPr>
                      <a:r>
                        <a:rPr lang="en-US" sz="1000" i="1" dirty="0">
                          <a:effectLst/>
                        </a:rPr>
                        <a:t>Bundle 1 Question: This bundles is assembled to address the questions of “How do objects move and what happens when they interact?”</a:t>
                      </a:r>
                      <a:endParaRPr lang="en-US" sz="1000" i="1"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51562" marR="51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281230">
                <a:tc>
                  <a:txBody>
                    <a:bodyPr/>
                    <a:lstStyle/>
                    <a:p>
                      <a:pPr marL="0" marR="0">
                        <a:spcBef>
                          <a:spcPts val="0"/>
                        </a:spcBef>
                        <a:spcAft>
                          <a:spcPts val="0"/>
                        </a:spcAft>
                      </a:pPr>
                      <a:r>
                        <a:rPr lang="en-US" sz="1000" b="1" dirty="0">
                          <a:effectLst/>
                        </a:rPr>
                        <a:t>Summary</a:t>
                      </a:r>
                    </a:p>
                    <a:p>
                      <a:pPr marL="0" marR="0">
                        <a:spcBef>
                          <a:spcPts val="0"/>
                        </a:spcBef>
                        <a:spcAft>
                          <a:spcPts val="0"/>
                        </a:spcAft>
                      </a:pPr>
                      <a:r>
                        <a:rPr lang="en-US" sz="1000" dirty="0">
                          <a:effectLst/>
                        </a:rPr>
                        <a:t>The bundle organizes performance expectations around the topic of pushes and pulls. Instruction developed from this bundle should always maintain the three-dimensional nature of the standards, but recognize that instruction is not limited to the practices and concepts directly linked with any of the bundle performance expectations. </a:t>
                      </a:r>
                    </a:p>
                    <a:p>
                      <a:pPr marL="0" marR="0">
                        <a:spcBef>
                          <a:spcPts val="0"/>
                        </a:spcBef>
                        <a:spcAft>
                          <a:spcPts val="0"/>
                        </a:spcAft>
                      </a:pPr>
                      <a:r>
                        <a:rPr lang="en-US" sz="1000" dirty="0">
                          <a:effectLst/>
                        </a:rPr>
                        <a:t> </a:t>
                      </a:r>
                    </a:p>
                    <a:p>
                      <a:pPr marL="0" marR="0">
                        <a:spcBef>
                          <a:spcPts val="0"/>
                        </a:spcBef>
                        <a:spcAft>
                          <a:spcPts val="0"/>
                        </a:spcAft>
                      </a:pPr>
                      <a:r>
                        <a:rPr lang="en-US" sz="1000" b="1" dirty="0">
                          <a:effectLst/>
                        </a:rPr>
                        <a:t>Connections between bundle DCIs</a:t>
                      </a:r>
                    </a:p>
                    <a:p>
                      <a:pPr marL="0" marR="0">
                        <a:spcBef>
                          <a:spcPts val="0"/>
                        </a:spcBef>
                        <a:spcAft>
                          <a:spcPts val="0"/>
                        </a:spcAft>
                      </a:pPr>
                      <a:r>
                        <a:rPr lang="en-US" sz="1000" dirty="0">
                          <a:effectLst/>
                        </a:rPr>
                        <a:t>Pushing or pulling on an object can change the speed or direction of its motion and can start or stop it (PS2.A as in K-PS2-1 and K-PS2-2). This concept of motion connects to the idea that a bigger push or pull makes things speed up or slow down more quickly (PS3.C as in K-PS2-1).</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The concept of pushing or pulling on an object (PS2.A as in K-PS2-1 and K-PS2-2) also connects to the idea that when objects touch, or collide, they push on one another and can change motion. (PS2.B as in K-PS2-1)</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The idea that a bigger push or pull makes things speed up or slow down more quickly (PS3.C as in K-PS2-1) connects to the concept that pushes and pulls can have different strengths and directions (PS2.A as in K-PS2-1 and K-PS2-2).</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The concept that people measure weather conditions to describe and record the weather and to notice patterns over time (ESS2.D as in K-ESS2-1) connects to the idea that it is useful to compare and test designs (ETS1.C as in K-2-ETS1-3) through data analysis.</a:t>
                      </a:r>
                    </a:p>
                    <a:p>
                      <a:pPr marL="0" marR="0">
                        <a:spcBef>
                          <a:spcPts val="0"/>
                        </a:spcBef>
                        <a:spcAft>
                          <a:spcPts val="0"/>
                        </a:spcAft>
                      </a:pPr>
                      <a:r>
                        <a:rPr lang="en-US" sz="1000" dirty="0">
                          <a:effectLst/>
                        </a:rPr>
                        <a:t> </a:t>
                      </a:r>
                    </a:p>
                    <a:p>
                      <a:pPr marL="0" marR="0">
                        <a:spcBef>
                          <a:spcPts val="0"/>
                        </a:spcBef>
                        <a:spcAft>
                          <a:spcPts val="0"/>
                        </a:spcAft>
                      </a:pPr>
                      <a:r>
                        <a:rPr lang="en-US" sz="1000" dirty="0">
                          <a:effectLst/>
                        </a:rPr>
                        <a:t>The ideas that a situation that people want to change or create can be approached as a problem to be solved through engineering (ETS1.A as in K-PS2-2) and that, because there is always more than one possible solution to a problem, it is useful to compare and test designs (ETS1.C as in K-2-ETS1-3) could connect to multiple physical science concepts in this bundle. For example, these concepts could connect to the idea that when objects touch or collide, they push on one another and can change motion (PS2.B as in K-PS2-1) through a task in which students are challenged to work in groups to change the direction or speed of a ball with another object and then test and compare each group’s solution. Alternatively, these engineering concepts could connect to the idea that a bigger push or pull makes things speed up or slow down more quickly (PS3.C as in K-PS2-1) through a different task in which students are asked to pull or push an object in a certain amount of time and then challenged to do it faster. Students could then compare their solutions and reflect on how their pull or push needed to change in order to move the object faster.</a:t>
                      </a:r>
                    </a:p>
                    <a:p>
                      <a:pPr marL="0" marR="0">
                        <a:spcBef>
                          <a:spcPts val="0"/>
                        </a:spcBef>
                        <a:spcAft>
                          <a:spcPts val="0"/>
                        </a:spcAft>
                        <a:tabLst>
                          <a:tab pos="139700" algn="l"/>
                          <a:tab pos="457200" algn="l"/>
                        </a:tabLst>
                      </a:pPr>
                      <a:r>
                        <a:rPr lang="en-US" sz="1000" dirty="0">
                          <a:effectLst/>
                        </a:rPr>
                        <a:t> </a:t>
                      </a:r>
                    </a:p>
                    <a:p>
                      <a:pPr marL="0" marR="0">
                        <a:spcBef>
                          <a:spcPts val="0"/>
                        </a:spcBef>
                        <a:spcAft>
                          <a:spcPts val="0"/>
                        </a:spcAft>
                        <a:tabLst>
                          <a:tab pos="139700" algn="l"/>
                          <a:tab pos="457200" algn="l"/>
                        </a:tabLst>
                      </a:pPr>
                      <a:r>
                        <a:rPr lang="en-US" sz="1000" b="1" dirty="0">
                          <a:effectLst/>
                        </a:rPr>
                        <a:t>Bundle Science and Engineering Practices</a:t>
                      </a:r>
                    </a:p>
                    <a:p>
                      <a:pPr marL="0" marR="0">
                        <a:spcBef>
                          <a:spcPts val="0"/>
                        </a:spcBef>
                        <a:spcAft>
                          <a:spcPts val="0"/>
                        </a:spcAft>
                      </a:pPr>
                      <a:r>
                        <a:rPr lang="en-US" sz="1000" dirty="0">
                          <a:effectLst/>
                        </a:rPr>
                        <a:t>Instruction leading to this bundle of PEs will help students build toward proficiency in elements of the practices of planning and carrying out investigations (K-PS2-1); and analyzing and interpreting data (K-PS2-2, K-ESS2-1, and K-2-ETS1-3). Many other practice elements can be used in instruction.</a:t>
                      </a:r>
                    </a:p>
                    <a:p>
                      <a:pPr marL="0" marR="0">
                        <a:spcBef>
                          <a:spcPts val="0"/>
                        </a:spcBef>
                        <a:spcAft>
                          <a:spcPts val="0"/>
                        </a:spcAft>
                        <a:tabLst>
                          <a:tab pos="139700" algn="l"/>
                          <a:tab pos="457200" algn="l"/>
                        </a:tabLst>
                      </a:pPr>
                      <a:endParaRPr lang="en-US" sz="1000" b="1" dirty="0" smtClean="0">
                        <a:effectLst/>
                      </a:endParaRPr>
                    </a:p>
                    <a:p>
                      <a:pPr marL="0" marR="0">
                        <a:spcBef>
                          <a:spcPts val="0"/>
                        </a:spcBef>
                        <a:spcAft>
                          <a:spcPts val="0"/>
                        </a:spcAft>
                        <a:tabLst>
                          <a:tab pos="139700" algn="l"/>
                          <a:tab pos="457200" algn="l"/>
                        </a:tabLst>
                      </a:pPr>
                      <a:r>
                        <a:rPr lang="en-US" sz="1000" b="1" dirty="0" smtClean="0">
                          <a:effectLst/>
                        </a:rPr>
                        <a:t>Bundle </a:t>
                      </a:r>
                      <a:r>
                        <a:rPr lang="en-US" sz="1000" b="1" dirty="0">
                          <a:effectLst/>
                        </a:rPr>
                        <a:t>Crosscutting Concepts</a:t>
                      </a:r>
                    </a:p>
                    <a:p>
                      <a:pPr marL="0" marR="0">
                        <a:spcBef>
                          <a:spcPts val="0"/>
                        </a:spcBef>
                        <a:spcAft>
                          <a:spcPts val="0"/>
                        </a:spcAft>
                      </a:pPr>
                      <a:r>
                        <a:rPr lang="en-US" sz="1000" dirty="0">
                          <a:effectLst/>
                        </a:rPr>
                        <a:t>Instruction leading to this bundle of PEs will help students build toward proficiency in elements of the crosscutting concepts of Patterns (K-ESS2-1) and Cause and Effect (K-PS2-1 and K-PS2-2). Many other crosscutting concepts elements can be used in instruction.</a:t>
                      </a:r>
                    </a:p>
                    <a:p>
                      <a:pPr marL="0" marR="0">
                        <a:spcBef>
                          <a:spcPts val="0"/>
                        </a:spcBef>
                        <a:spcAft>
                          <a:spcPts val="0"/>
                        </a:spcAft>
                      </a:pPr>
                      <a:r>
                        <a:rPr lang="en-US" sz="1000" dirty="0">
                          <a:effectLst/>
                        </a:rPr>
                        <a:t> </a:t>
                      </a:r>
                    </a:p>
                    <a:p>
                      <a:pPr marL="0" marR="0">
                        <a:spcBef>
                          <a:spcPts val="0"/>
                        </a:spcBef>
                        <a:spcAft>
                          <a:spcPts val="0"/>
                        </a:spcAft>
                      </a:pPr>
                      <a:r>
                        <a:rPr lang="en-US" sz="1000" i="1" dirty="0">
                          <a:effectLst/>
                        </a:rPr>
                        <a:t>All instruction should be three-dimensional.</a:t>
                      </a:r>
                      <a:endParaRPr lang="en-US" sz="1000" i="1"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51562" marR="5156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2" name="Title 1"/>
          <p:cNvSpPr>
            <a:spLocks noGrp="1"/>
          </p:cNvSpPr>
          <p:nvPr>
            <p:ph type="title"/>
          </p:nvPr>
        </p:nvSpPr>
        <p:spPr>
          <a:xfrm>
            <a:off x="300789" y="555971"/>
            <a:ext cx="8758990" cy="297712"/>
          </a:xfrm>
        </p:spPr>
        <p:txBody>
          <a:bodyPr>
            <a:noAutofit/>
          </a:bodyPr>
          <a:lstStyle/>
          <a:p>
            <a:r>
              <a:rPr lang="en-US" sz="2700" dirty="0" smtClean="0">
                <a:latin typeface="+mj-lt"/>
              </a:rPr>
              <a:t>Summary </a:t>
            </a:r>
            <a:r>
              <a:rPr lang="en-US" sz="2700" dirty="0">
                <a:latin typeface="+mj-lt"/>
              </a:rPr>
              <a:t>and Connections between DCIs within the bundle</a:t>
            </a:r>
            <a:br>
              <a:rPr lang="en-US" sz="2700" dirty="0">
                <a:latin typeface="+mj-lt"/>
              </a:rPr>
            </a:br>
            <a:endParaRPr lang="en-US" sz="2700" dirty="0">
              <a:latin typeface="+mj-lt"/>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Tree>
    <p:extLst>
      <p:ext uri="{BB962C8B-B14F-4D97-AF65-F5344CB8AC3E}">
        <p14:creationId xmlns:p14="http://schemas.microsoft.com/office/powerpoint/2010/main" val="126637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60777"/>
            <a:ext cx="8758990" cy="297712"/>
          </a:xfrm>
        </p:spPr>
        <p:txBody>
          <a:bodyPr>
            <a:noAutofit/>
          </a:bodyPr>
          <a:lstStyle/>
          <a:p>
            <a:r>
              <a:rPr lang="en-US" sz="2700" dirty="0" smtClean="0">
                <a:latin typeface="+mj-lt"/>
              </a:rPr>
              <a:t>Bundle PEs</a:t>
            </a:r>
            <a:endParaRPr lang="en-US" sz="2700" dirty="0">
              <a:latin typeface="+mj-lt"/>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240883726"/>
              </p:ext>
            </p:extLst>
          </p:nvPr>
        </p:nvGraphicFramePr>
        <p:xfrm>
          <a:off x="385010" y="1008447"/>
          <a:ext cx="8229599" cy="4595261"/>
        </p:xfrm>
        <a:graphic>
          <a:graphicData uri="http://schemas.openxmlformats.org/drawingml/2006/table">
            <a:tbl>
              <a:tblPr>
                <a:tableStyleId>{5C22544A-7EE6-4342-B048-85BDC9FD1C3A}</a:tableStyleId>
              </a:tblPr>
              <a:tblGrid>
                <a:gridCol w="1688240"/>
                <a:gridCol w="6541359"/>
              </a:tblGrid>
              <a:tr h="4595261">
                <a:tc>
                  <a:txBody>
                    <a:bodyPr/>
                    <a:lstStyle/>
                    <a:p>
                      <a:pPr marL="0" marR="0">
                        <a:spcBef>
                          <a:spcPts val="0"/>
                        </a:spcBef>
                        <a:spcAft>
                          <a:spcPts val="0"/>
                        </a:spcAft>
                      </a:pPr>
                      <a:r>
                        <a:rPr lang="en-US" sz="1200" b="1" dirty="0">
                          <a:effectLst/>
                        </a:rPr>
                        <a:t>Performance Expectations</a:t>
                      </a:r>
                      <a:endParaRPr lang="en-US" sz="1200" b="1"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1765" marR="617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800"/>
                        </a:spcAft>
                        <a:tabLst>
                          <a:tab pos="139700" algn="l"/>
                          <a:tab pos="457200" algn="l"/>
                        </a:tabLst>
                      </a:pPr>
                      <a:r>
                        <a:rPr lang="en-US" sz="1200" dirty="0">
                          <a:effectLst/>
                        </a:rPr>
                        <a:t>K-PS2-1 </a:t>
                      </a:r>
                      <a:r>
                        <a:rPr lang="en-US" sz="1200" b="1" dirty="0">
                          <a:effectLst/>
                          <a:highlight>
                            <a:srgbClr val="FFFFFF"/>
                          </a:highlight>
                        </a:rPr>
                        <a:t>Plan and conduct an investigation to compare the effects of different strengths or different directions of pushes and pulls on the motion of an object.  </a:t>
                      </a:r>
                      <a:r>
                        <a:rPr lang="en-US" sz="1200" b="0" dirty="0">
                          <a:solidFill>
                            <a:srgbClr val="FF0000"/>
                          </a:solidFill>
                          <a:effectLst/>
                          <a:highlight>
                            <a:srgbClr val="FFFFFF"/>
                          </a:highlight>
                        </a:rPr>
                        <a:t>[Clarification Statement: Examples of pushes or pulls could include a string attached to an object being pulled, a person pushing an object, a person stopping a rolling ball, and two objects colliding and pushing on each other.] [Assessment Boundary: Assessment is limited to different relative strengths or different directions, but not both at the same time. Assessment does not include non-contact pushes or pulls such as those produced by magnets.]</a:t>
                      </a:r>
                      <a:endParaRPr lang="en-US" sz="1200" b="0" dirty="0">
                        <a:solidFill>
                          <a:srgbClr val="FF0000"/>
                        </a:solidFill>
                        <a:effectLst/>
                      </a:endParaRPr>
                    </a:p>
                    <a:p>
                      <a:pPr marL="0" marR="0">
                        <a:spcBef>
                          <a:spcPts val="0"/>
                        </a:spcBef>
                        <a:spcAft>
                          <a:spcPts val="800"/>
                        </a:spcAft>
                        <a:tabLst>
                          <a:tab pos="139700" algn="l"/>
                          <a:tab pos="457200" algn="l"/>
                        </a:tabLst>
                      </a:pPr>
                      <a:r>
                        <a:rPr lang="en-US" sz="1200" dirty="0">
                          <a:effectLst/>
                        </a:rPr>
                        <a:t>K-PS2-2 </a:t>
                      </a:r>
                      <a:r>
                        <a:rPr lang="en-US" sz="1200" b="1" dirty="0">
                          <a:effectLst/>
                          <a:highlight>
                            <a:srgbClr val="FFFFFF"/>
                          </a:highlight>
                        </a:rPr>
                        <a:t>Analyze data to determine if a design solution works as intended to change the speed or direction of an object with a push or a pull.* </a:t>
                      </a:r>
                      <a:r>
                        <a:rPr lang="en-US" sz="1200" b="0" dirty="0">
                          <a:solidFill>
                            <a:srgbClr val="FF0000"/>
                          </a:solidFill>
                          <a:effectLst/>
                          <a:highlight>
                            <a:srgbClr val="FFFFFF"/>
                          </a:highlight>
                        </a:rPr>
                        <a:t>[Clarification Statement: Examples of problems requiring a solution could include having a marble or other object move a certain distance, follow a particular path, and knock down other objects. Examples of solutions could include tools such as a ramp to increase the speed of the object and a structure that would cause an object such as a marble or ball to turn.] [Assessment Boundary: Assessment does not include friction as a mechanism for change in speed.]</a:t>
                      </a:r>
                      <a:endParaRPr lang="en-US" sz="1200" b="0" dirty="0">
                        <a:solidFill>
                          <a:srgbClr val="FF0000"/>
                        </a:solidFill>
                        <a:effectLst/>
                      </a:endParaRPr>
                    </a:p>
                    <a:p>
                      <a:pPr marL="0" marR="0">
                        <a:spcBef>
                          <a:spcPts val="0"/>
                        </a:spcBef>
                        <a:spcAft>
                          <a:spcPts val="800"/>
                        </a:spcAft>
                        <a:tabLst>
                          <a:tab pos="139700" algn="l"/>
                          <a:tab pos="457200" algn="l"/>
                        </a:tabLst>
                      </a:pPr>
                      <a:r>
                        <a:rPr lang="en-US" sz="1200" dirty="0">
                          <a:effectLst/>
                        </a:rPr>
                        <a:t>K-ESS2-1 </a:t>
                      </a:r>
                      <a:r>
                        <a:rPr lang="en-US" sz="1200" b="1" dirty="0">
                          <a:effectLst/>
                          <a:highlight>
                            <a:srgbClr val="FFFFFF"/>
                          </a:highlight>
                        </a:rPr>
                        <a:t>Use and share observations of local weather conditions to describe patterns over time. </a:t>
                      </a:r>
                      <a:r>
                        <a:rPr lang="en-US" sz="1200" b="0" dirty="0">
                          <a:solidFill>
                            <a:srgbClr val="FF0000"/>
                          </a:solidFill>
                          <a:effectLst/>
                          <a:highlight>
                            <a:srgbClr val="FFFFFF"/>
                          </a:highlight>
                        </a:rPr>
                        <a:t>[Clarification Statement: Examples of qualitative observations could include descriptions of the weather (such as sunny, cloudy, rainy, and warm); examples of quantitative observations could include numbers of sunny, windy, and rainy days in a month. Examples of patterns could include that it is usually cooler in the morning than in the afternoon and the number of sunny days versus cloudy days in different months.] [Assessment Boundary: Assessment of quantitative observations limited to whole numbers and relative measures such as warmer/cooler.]</a:t>
                      </a:r>
                      <a:endParaRPr lang="en-US" sz="1200" b="0" dirty="0">
                        <a:solidFill>
                          <a:srgbClr val="FF0000"/>
                        </a:solidFill>
                        <a:effectLst/>
                      </a:endParaRPr>
                    </a:p>
                    <a:p>
                      <a:pPr marL="0" marR="0">
                        <a:spcBef>
                          <a:spcPts val="0"/>
                        </a:spcBef>
                        <a:spcAft>
                          <a:spcPts val="800"/>
                        </a:spcAft>
                        <a:tabLst>
                          <a:tab pos="139700" algn="l"/>
                          <a:tab pos="457200" algn="l"/>
                        </a:tabLst>
                      </a:pPr>
                      <a:r>
                        <a:rPr lang="en-US" sz="1200" dirty="0">
                          <a:effectLst/>
                        </a:rPr>
                        <a:t>K-2-ETS1-3 </a:t>
                      </a:r>
                      <a:r>
                        <a:rPr lang="en-US" sz="1200" b="1" dirty="0">
                          <a:effectLst/>
                          <a:highlight>
                            <a:srgbClr val="FFFFFF"/>
                          </a:highlight>
                        </a:rPr>
                        <a:t>Analyze data from tests of two objects designed to solve the same problem to compare the strengths and weaknesses of how each performs.</a:t>
                      </a:r>
                      <a:endParaRPr lang="en-US" sz="1200" b="1"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1765" marR="617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512660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60777"/>
            <a:ext cx="8758990" cy="297712"/>
          </a:xfrm>
        </p:spPr>
        <p:txBody>
          <a:bodyPr>
            <a:noAutofit/>
          </a:bodyPr>
          <a:lstStyle/>
          <a:p>
            <a:r>
              <a:rPr lang="en-US" sz="2700" dirty="0" smtClean="0">
                <a:latin typeface="+mj-lt"/>
              </a:rPr>
              <a:t>Example Phenomena</a:t>
            </a:r>
            <a:endParaRPr lang="en-US" sz="2700" dirty="0">
              <a:latin typeface="+mj-lt"/>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568514741"/>
              </p:ext>
            </p:extLst>
          </p:nvPr>
        </p:nvGraphicFramePr>
        <p:xfrm>
          <a:off x="385010" y="1008448"/>
          <a:ext cx="8229599" cy="916606"/>
        </p:xfrm>
        <a:graphic>
          <a:graphicData uri="http://schemas.openxmlformats.org/drawingml/2006/table">
            <a:tbl>
              <a:tblPr>
                <a:tableStyleId>{5C22544A-7EE6-4342-B048-85BDC9FD1C3A}</a:tableStyleId>
              </a:tblPr>
              <a:tblGrid>
                <a:gridCol w="1688240"/>
                <a:gridCol w="6541359"/>
              </a:tblGrid>
              <a:tr h="916606">
                <a:tc>
                  <a:txBody>
                    <a:bodyPr/>
                    <a:lstStyle/>
                    <a:p>
                      <a:pPr marL="0" marR="438150">
                        <a:spcBef>
                          <a:spcPts val="0"/>
                        </a:spcBef>
                        <a:spcAft>
                          <a:spcPts val="0"/>
                        </a:spcAft>
                      </a:pPr>
                      <a:r>
                        <a:rPr lang="en-US" sz="1200" b="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Example Phenomena</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600"/>
                        </a:spcAft>
                        <a:tabLst>
                          <a:tab pos="139700" algn="l"/>
                          <a:tab pos="457200" algn="l"/>
                        </a:tabLst>
                      </a:pPr>
                      <a:r>
                        <a:rPr lang="en-US" sz="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A swing moves as it is pushed.</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A box pushed across a floor moves quickly with a strong push and slows down as when the pushing becomes weaker.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44118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60777"/>
            <a:ext cx="8758990" cy="297712"/>
          </a:xfrm>
        </p:spPr>
        <p:txBody>
          <a:bodyPr>
            <a:noAutofit/>
          </a:bodyPr>
          <a:lstStyle/>
          <a:p>
            <a:r>
              <a:rPr lang="en-US" sz="2700" dirty="0" smtClean="0">
                <a:latin typeface="+mj-lt"/>
              </a:rPr>
              <a:t>Additional Practices for Instruction</a:t>
            </a:r>
            <a:endParaRPr lang="en-US" sz="2700" dirty="0">
              <a:latin typeface="+mj-lt"/>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445201991"/>
              </p:ext>
            </p:extLst>
          </p:nvPr>
        </p:nvGraphicFramePr>
        <p:xfrm>
          <a:off x="385010" y="1008448"/>
          <a:ext cx="8337885" cy="4754880"/>
        </p:xfrm>
        <a:graphic>
          <a:graphicData uri="http://schemas.openxmlformats.org/drawingml/2006/table">
            <a:tbl>
              <a:tblPr>
                <a:tableStyleId>{5C22544A-7EE6-4342-B048-85BDC9FD1C3A}</a:tableStyleId>
              </a:tblPr>
              <a:tblGrid>
                <a:gridCol w="1710454"/>
                <a:gridCol w="6627431"/>
              </a:tblGrid>
              <a:tr h="916606">
                <a:tc>
                  <a:txBody>
                    <a:bodyPr/>
                    <a:lstStyle/>
                    <a:p>
                      <a:pPr marL="0" marR="0">
                        <a:spcBef>
                          <a:spcPts val="0"/>
                        </a:spcBef>
                        <a:spcAft>
                          <a:spcPts val="0"/>
                        </a:spcAft>
                      </a:pPr>
                      <a:r>
                        <a:rPr lang="en-US" sz="1200" b="1" dirty="0">
                          <a:solidFill>
                            <a:srgbClr val="000000"/>
                          </a:solidFill>
                          <a:effectLst/>
                          <a:highlight>
                            <a:srgbClr val="FFFFFF"/>
                          </a:highlight>
                          <a:latin typeface="Times New Roman" panose="02020603050405020304" pitchFamily="18" charset="0"/>
                          <a:ea typeface="Times New Roman" panose="02020603050405020304" pitchFamily="18" charset="0"/>
                          <a:cs typeface="Cambria" panose="02040503050406030204" pitchFamily="18" charset="0"/>
                        </a:rPr>
                        <a:t>Additional Practices Building to the PEs</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tabLst>
                          <a:tab pos="139700" algn="l"/>
                          <a:tab pos="457200" algn="l"/>
                        </a:tabLst>
                      </a:pPr>
                      <a:r>
                        <a:rPr lang="en-US" sz="1200" b="1" dirty="0">
                          <a:solidFill>
                            <a:srgbClr val="0000FF"/>
                          </a:solidFill>
                          <a:effectLst/>
                          <a:latin typeface="Times New Roman" panose="02020603050405020304" pitchFamily="18" charset="0"/>
                          <a:ea typeface="Times New Roman" panose="02020603050405020304" pitchFamily="18" charset="0"/>
                          <a:cs typeface="Cambria" panose="02040503050406030204" pitchFamily="18" charset="0"/>
                        </a:rPr>
                        <a:t>Asking questions and defining problems</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lvl="0" indent="-342900">
                        <a:buFont typeface="Arial" panose="020B0604020202020204" pitchFamily="34" charset="0"/>
                        <a:buChar char="●"/>
                        <a:tabLst>
                          <a:tab pos="139700" algn="l"/>
                          <a:tab pos="284480" algn="l"/>
                        </a:tabLst>
                      </a:pPr>
                      <a:r>
                        <a:rPr lang="en-US" sz="1200" u="none" strike="noStrike" dirty="0">
                          <a:solidFill>
                            <a:srgbClr val="1D1D1D"/>
                          </a:solidFill>
                          <a:effectLst/>
                          <a:latin typeface="Times New Roman" panose="02020603050405020304" pitchFamily="18" charset="0"/>
                          <a:ea typeface="Times New Roman" panose="02020603050405020304" pitchFamily="18" charset="0"/>
                        </a:rPr>
                        <a:t>Ask and/or identify questions that can be answered by an investigation.</a:t>
                      </a:r>
                      <a:endParaRPr lang="en-US" sz="1200" u="none" strike="noStrike" dirty="0">
                        <a:solidFill>
                          <a:srgbClr val="000000"/>
                        </a:solidFill>
                        <a:effectLst/>
                        <a:latin typeface="Cambria" panose="02040503050406030204" pitchFamily="18" charset="0"/>
                      </a:endParaRPr>
                    </a:p>
                    <a:p>
                      <a:pPr marL="0" marR="0">
                        <a:spcBef>
                          <a:spcPts val="0"/>
                        </a:spcBef>
                        <a:spcAft>
                          <a:spcPts val="0"/>
                        </a:spcAft>
                        <a:tabLst>
                          <a:tab pos="139700" algn="l"/>
                          <a:tab pos="284480" algn="l"/>
                        </a:tabLst>
                      </a:pPr>
                      <a:r>
                        <a:rPr lang="en-US" sz="1200"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Students could </a:t>
                      </a:r>
                      <a:r>
                        <a:rPr lang="en-US" sz="1200" i="1"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identify questions about</a:t>
                      </a:r>
                      <a:r>
                        <a:rPr lang="en-US" sz="1200"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1200" b="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pushing or pulling on an object </a:t>
                      </a:r>
                      <a:r>
                        <a:rPr lang="en-US" sz="1200"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[to]</a:t>
                      </a:r>
                      <a:r>
                        <a:rPr lang="en-US" sz="1200" b="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change the speed or direction of its motion and can start or stop it </a:t>
                      </a:r>
                      <a:r>
                        <a:rPr lang="en-US" sz="1200" i="1"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that can be answered by an investigation.</a:t>
                      </a:r>
                      <a:r>
                        <a:rPr lang="en-US" sz="1200"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120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K-PS2-1 and</a:t>
                      </a:r>
                      <a:r>
                        <a:rPr lang="en-US" sz="1200"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K</a:t>
                      </a:r>
                      <a:r>
                        <a:rPr lang="en-US" sz="120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-PS2-2</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284480" algn="l"/>
                        </a:tabLst>
                      </a:pPr>
                      <a:r>
                        <a:rPr lang="en-US" sz="120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 </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1200" b="1" dirty="0">
                          <a:solidFill>
                            <a:srgbClr val="0000FF"/>
                          </a:solidFill>
                          <a:effectLst/>
                          <a:latin typeface="Times New Roman" panose="02020603050405020304" pitchFamily="18" charset="0"/>
                          <a:ea typeface="Times New Roman" panose="02020603050405020304" pitchFamily="18" charset="0"/>
                          <a:cs typeface="Cambria" panose="02040503050406030204" pitchFamily="18" charset="0"/>
                        </a:rPr>
                        <a:t>Developing and using models</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lvl="0" indent="-342900">
                        <a:buFont typeface="Arial" panose="020B0604020202020204" pitchFamily="34" charset="0"/>
                        <a:buChar char="●"/>
                        <a:tabLst>
                          <a:tab pos="139700" algn="l"/>
                          <a:tab pos="284480" algn="l"/>
                        </a:tabLst>
                      </a:pPr>
                      <a:r>
                        <a:rPr lang="en-US" sz="1200" u="none" strike="noStrike" dirty="0">
                          <a:solidFill>
                            <a:srgbClr val="1D1D1D"/>
                          </a:solidFill>
                          <a:effectLst/>
                          <a:latin typeface="Times New Roman" panose="02020603050405020304" pitchFamily="18" charset="0"/>
                          <a:ea typeface="Times New Roman" panose="02020603050405020304" pitchFamily="18" charset="0"/>
                        </a:rPr>
                        <a:t>Develop and/or use a model to represent amounts, relationships, relative scales (faster/slower), and/or patterns in the natural and designed world(s).</a:t>
                      </a:r>
                      <a:endParaRPr lang="en-US" sz="1200" u="none" strike="noStrike" dirty="0">
                        <a:solidFill>
                          <a:srgbClr val="000000"/>
                        </a:solidFill>
                        <a:effectLst/>
                        <a:latin typeface="Cambria" panose="02040503050406030204" pitchFamily="18" charset="0"/>
                      </a:endParaRPr>
                    </a:p>
                    <a:p>
                      <a:pPr marL="0" marR="0">
                        <a:spcBef>
                          <a:spcPts val="0"/>
                        </a:spcBef>
                        <a:spcAft>
                          <a:spcPts val="0"/>
                        </a:spcAft>
                        <a:tabLst>
                          <a:tab pos="139700" algn="l"/>
                          <a:tab pos="457200" algn="l"/>
                        </a:tabLst>
                      </a:pPr>
                      <a:r>
                        <a:rPr lang="en-US" sz="1200"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Students could </a:t>
                      </a:r>
                      <a:r>
                        <a:rPr lang="en-US" sz="1200" i="1"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develop or use models to represent relationships and relative scales (e.g., faster and slower) </a:t>
                      </a:r>
                      <a:r>
                        <a:rPr lang="en-US" sz="1200" b="1" i="1"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[of the] change [in] speed of an object</a:t>
                      </a:r>
                      <a:r>
                        <a:rPr lang="en-US" sz="1200"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K-PS2-2</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120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 </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1200" b="1" dirty="0">
                          <a:solidFill>
                            <a:srgbClr val="0000FF"/>
                          </a:solidFill>
                          <a:effectLst/>
                          <a:latin typeface="Times New Roman" panose="02020603050405020304" pitchFamily="18" charset="0"/>
                          <a:ea typeface="Times New Roman" panose="02020603050405020304" pitchFamily="18" charset="0"/>
                          <a:cs typeface="Cambria" panose="02040503050406030204" pitchFamily="18" charset="0"/>
                        </a:rPr>
                        <a:t>Planning and carrying out investigations</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lvl="0" indent="-342900">
                        <a:buFont typeface="Arial" panose="020B0604020202020204" pitchFamily="34" charset="0"/>
                        <a:buChar char="●"/>
                        <a:tabLst>
                          <a:tab pos="139700" algn="l"/>
                          <a:tab pos="284480" algn="l"/>
                        </a:tabLst>
                      </a:pPr>
                      <a:r>
                        <a:rPr lang="en-US" sz="1200" u="none" strike="noStrike" dirty="0">
                          <a:solidFill>
                            <a:srgbClr val="1D1D1D"/>
                          </a:solidFill>
                          <a:effectLst/>
                          <a:latin typeface="Times New Roman" panose="02020603050405020304" pitchFamily="18" charset="0"/>
                          <a:ea typeface="Times New Roman" panose="02020603050405020304" pitchFamily="18" charset="0"/>
                        </a:rPr>
                        <a:t>Make predictions based on prior experiences.</a:t>
                      </a:r>
                      <a:endParaRPr lang="en-US" sz="1200" u="none" strike="noStrike" dirty="0">
                        <a:solidFill>
                          <a:srgbClr val="000000"/>
                        </a:solidFill>
                        <a:effectLst/>
                        <a:latin typeface="Cambria" panose="02040503050406030204" pitchFamily="18" charset="0"/>
                      </a:endParaRPr>
                    </a:p>
                    <a:p>
                      <a:pPr marL="0" marR="0">
                        <a:spcBef>
                          <a:spcPts val="0"/>
                        </a:spcBef>
                        <a:spcAft>
                          <a:spcPts val="0"/>
                        </a:spcAft>
                        <a:tabLst>
                          <a:tab pos="139700" algn="l"/>
                          <a:tab pos="457200" algn="l"/>
                        </a:tabLst>
                      </a:pPr>
                      <a:r>
                        <a:rPr lang="en-US" sz="1200"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Students could </a:t>
                      </a:r>
                      <a:r>
                        <a:rPr lang="en-US" sz="1200" i="1"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make predictions</a:t>
                      </a:r>
                      <a:r>
                        <a:rPr lang="en-US" sz="1200"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about </a:t>
                      </a:r>
                      <a:r>
                        <a:rPr lang="en-US" sz="1200" b="1" i="1"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[how] to change the speed or direction of an object with a push or a pull</a:t>
                      </a:r>
                      <a:r>
                        <a:rPr lang="en-US" sz="1200"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1200" i="1"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based on prior experiences</a:t>
                      </a:r>
                      <a:r>
                        <a:rPr lang="en-US" sz="1200"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a:t>
                      </a:r>
                      <a:r>
                        <a:rPr lang="en-US" sz="1200" b="1"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120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K-PS2-2</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120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 </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1200" b="1" dirty="0">
                          <a:solidFill>
                            <a:srgbClr val="0000FF"/>
                          </a:solidFill>
                          <a:effectLst/>
                          <a:latin typeface="Times New Roman" panose="02020603050405020304" pitchFamily="18" charset="0"/>
                          <a:ea typeface="Times New Roman" panose="02020603050405020304" pitchFamily="18" charset="0"/>
                          <a:cs typeface="Cambria" panose="02040503050406030204" pitchFamily="18" charset="0"/>
                        </a:rPr>
                        <a:t>Analyzing and interpreting data</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lvl="0" indent="-342900">
                        <a:buFont typeface="Arial" panose="020B0604020202020204" pitchFamily="34" charset="0"/>
                        <a:buChar char="●"/>
                        <a:tabLst>
                          <a:tab pos="139700" algn="l"/>
                          <a:tab pos="284480" algn="l"/>
                        </a:tabLst>
                      </a:pPr>
                      <a:r>
                        <a:rPr lang="en-US" sz="1200" u="none" strike="noStrike" dirty="0">
                          <a:solidFill>
                            <a:srgbClr val="1D1D1D"/>
                          </a:solidFill>
                          <a:effectLst/>
                          <a:latin typeface="Times New Roman" panose="02020603050405020304" pitchFamily="18" charset="0"/>
                          <a:ea typeface="Times New Roman" panose="02020603050405020304" pitchFamily="18" charset="0"/>
                        </a:rPr>
                        <a:t>Record information (observations, thoughts, and ideas).</a:t>
                      </a:r>
                      <a:endParaRPr lang="en-US" sz="1200" u="none" strike="noStrike" dirty="0">
                        <a:solidFill>
                          <a:srgbClr val="000000"/>
                        </a:solidFill>
                        <a:effectLst/>
                        <a:latin typeface="Cambria" panose="02040503050406030204" pitchFamily="18" charset="0"/>
                      </a:endParaRPr>
                    </a:p>
                    <a:p>
                      <a:pPr marL="0" marR="0">
                        <a:spcBef>
                          <a:spcPts val="0"/>
                        </a:spcBef>
                        <a:spcAft>
                          <a:spcPts val="0"/>
                        </a:spcAft>
                        <a:tabLst>
                          <a:tab pos="139700" algn="l"/>
                          <a:tab pos="457200" algn="l"/>
                        </a:tabLst>
                      </a:pPr>
                      <a:r>
                        <a:rPr lang="en-US" sz="1200"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Students could </a:t>
                      </a:r>
                      <a:r>
                        <a:rPr lang="en-US" sz="1200" i="1"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record observations of] </a:t>
                      </a:r>
                      <a:r>
                        <a:rPr lang="en-US" sz="1200" b="1" i="1"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[local] sunlight, wind, snow or rain, and temperature</a:t>
                      </a:r>
                      <a:r>
                        <a:rPr lang="en-US" sz="1200"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K-ESS2-1</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lvl="0" indent="-342900">
                        <a:buFont typeface="Arial" panose="020B0604020202020204" pitchFamily="34" charset="0"/>
                        <a:buChar char="●"/>
                        <a:tabLst>
                          <a:tab pos="139700" algn="l"/>
                          <a:tab pos="284480" algn="l"/>
                        </a:tabLst>
                      </a:pPr>
                      <a:r>
                        <a:rPr lang="en-US" sz="1200" u="none" strike="noStrike" dirty="0">
                          <a:solidFill>
                            <a:srgbClr val="1D1D1D"/>
                          </a:solidFill>
                          <a:effectLst/>
                          <a:latin typeface="Times New Roman" panose="02020603050405020304" pitchFamily="18" charset="0"/>
                          <a:ea typeface="Times New Roman" panose="02020603050405020304" pitchFamily="18" charset="0"/>
                        </a:rPr>
                        <a:t>Use observations (firsthand or from media) to describe patterns in the natural world in order to answer scientific questions and solve problems</a:t>
                      </a:r>
                      <a:endParaRPr lang="en-US" sz="1200" u="none" strike="noStrike" dirty="0">
                        <a:solidFill>
                          <a:srgbClr val="000000"/>
                        </a:solidFill>
                        <a:effectLst/>
                        <a:latin typeface="Cambria" panose="02040503050406030204" pitchFamily="18" charset="0"/>
                      </a:endParaRPr>
                    </a:p>
                    <a:p>
                      <a:pPr marL="0" marR="0">
                        <a:spcBef>
                          <a:spcPts val="0"/>
                        </a:spcBef>
                        <a:spcAft>
                          <a:spcPts val="0"/>
                        </a:spcAft>
                        <a:tabLst>
                          <a:tab pos="139700" algn="l"/>
                          <a:tab pos="457200" algn="l"/>
                        </a:tabLst>
                      </a:pPr>
                      <a:r>
                        <a:rPr lang="en-US" sz="1200"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Students could </a:t>
                      </a:r>
                      <a:r>
                        <a:rPr lang="en-US" sz="1200" i="1"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use firsthand observations to describe </a:t>
                      </a:r>
                      <a:r>
                        <a:rPr lang="en-US" sz="1200" b="1" i="1"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patterns [of local weather] over time </a:t>
                      </a:r>
                      <a:r>
                        <a:rPr lang="en-US" sz="1200" i="1"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in order</a:t>
                      </a:r>
                      <a:r>
                        <a:rPr lang="en-US" sz="1200" b="1" i="1"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1200" i="1"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to answer scientific questions and solve problems.</a:t>
                      </a:r>
                      <a:r>
                        <a:rPr lang="en-US" sz="1200" dirty="0">
                          <a:solidFill>
                            <a:srgbClr val="1D1D1D"/>
                          </a:solidFill>
                          <a:effectLst/>
                          <a:latin typeface="Times New Roman" panose="02020603050405020304" pitchFamily="18" charset="0"/>
                          <a:ea typeface="Times New Roman" panose="02020603050405020304" pitchFamily="18" charset="0"/>
                          <a:cs typeface="Cambria" panose="02040503050406030204" pitchFamily="18" charset="0"/>
                        </a:rPr>
                        <a:t> K-ESS2-1</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tabLst>
                          <a:tab pos="139700" algn="l"/>
                          <a:tab pos="457200" algn="l"/>
                        </a:tabLst>
                      </a:pPr>
                      <a:r>
                        <a:rPr lang="en-US" sz="1200" dirty="0">
                          <a:solidFill>
                            <a:srgbClr val="000000"/>
                          </a:solidFill>
                          <a:effectLst/>
                          <a:latin typeface="Times New Roman" panose="02020603050405020304" pitchFamily="18" charset="0"/>
                          <a:ea typeface="Cambria" panose="02040503050406030204" pitchFamily="18" charset="0"/>
                          <a:cs typeface="Cambria" panose="02040503050406030204" pitchFamily="18" charset="0"/>
                        </a:rPr>
                        <a:t> </a:t>
                      </a:r>
                      <a:endParaRPr lang="en-US" sz="12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8204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89" y="260777"/>
            <a:ext cx="8758990" cy="297712"/>
          </a:xfrm>
        </p:spPr>
        <p:txBody>
          <a:bodyPr>
            <a:noAutofit/>
          </a:bodyPr>
          <a:lstStyle/>
          <a:p>
            <a:r>
              <a:rPr lang="en-US" sz="2700" dirty="0" smtClean="0">
                <a:latin typeface="+mj-lt"/>
              </a:rPr>
              <a:t>Additional CCCs and NOS Elements for Instruction</a:t>
            </a:r>
            <a:endParaRPr lang="en-US" sz="2700" dirty="0">
              <a:latin typeface="+mj-lt"/>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809173567"/>
              </p:ext>
            </p:extLst>
          </p:nvPr>
        </p:nvGraphicFramePr>
        <p:xfrm>
          <a:off x="372978" y="671562"/>
          <a:ext cx="8337885" cy="3322320"/>
        </p:xfrm>
        <a:graphic>
          <a:graphicData uri="http://schemas.openxmlformats.org/drawingml/2006/table">
            <a:tbl>
              <a:tblPr>
                <a:tableStyleId>{5C22544A-7EE6-4342-B048-85BDC9FD1C3A}</a:tableStyleId>
              </a:tblPr>
              <a:tblGrid>
                <a:gridCol w="1407695"/>
                <a:gridCol w="6930190"/>
              </a:tblGrid>
              <a:tr h="916606">
                <a:tc>
                  <a:txBody>
                    <a:bodyPr/>
                    <a:lstStyle/>
                    <a:p>
                      <a:pPr marL="0" marR="0">
                        <a:spcBef>
                          <a:spcPts val="0"/>
                        </a:spcBef>
                        <a:spcAft>
                          <a:spcPts val="0"/>
                        </a:spcAft>
                      </a:pPr>
                      <a:r>
                        <a:rPr lang="en-US" sz="1100" b="1" dirty="0">
                          <a:solidFill>
                            <a:srgbClr val="000000"/>
                          </a:solidFill>
                          <a:effectLst/>
                          <a:highlight>
                            <a:srgbClr val="FFFFFF"/>
                          </a:highlight>
                          <a:latin typeface="Times New Roman" panose="02020603050405020304" pitchFamily="18" charset="0"/>
                          <a:ea typeface="Times New Roman" panose="02020603050405020304" pitchFamily="18" charset="0"/>
                          <a:cs typeface="Cambria" panose="02040503050406030204" pitchFamily="18" charset="0"/>
                        </a:rPr>
                        <a:t>Additional Crosscutting Concepts Building to the PE</a:t>
                      </a:r>
                      <a:r>
                        <a:rPr lang="en-US" sz="1100" b="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s </a:t>
                      </a:r>
                      <a:endPar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spcBef>
                          <a:spcPts val="0"/>
                        </a:spcBef>
                        <a:spcAft>
                          <a:spcPts val="0"/>
                        </a:spcAft>
                      </a:pPr>
                      <a:r>
                        <a:rPr lang="en-US" sz="1100" b="1" dirty="0">
                          <a:solidFill>
                            <a:srgbClr val="6AA84F"/>
                          </a:solidFill>
                          <a:effectLst/>
                          <a:latin typeface="Times New Roman" panose="02020603050405020304" pitchFamily="18" charset="0"/>
                          <a:ea typeface="Times New Roman" panose="02020603050405020304" pitchFamily="18" charset="0"/>
                          <a:cs typeface="Cambria" panose="02040503050406030204" pitchFamily="18" charset="0"/>
                        </a:rPr>
                        <a:t>Patterns</a:t>
                      </a:r>
                      <a:endPar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marR="0" lvl="0" indent="-342900">
                        <a:spcBef>
                          <a:spcPts val="0"/>
                        </a:spcBef>
                        <a:spcAft>
                          <a:spcPts val="800"/>
                        </a:spcAft>
                        <a:buFont typeface="Arial" panose="020B0604020202020204" pitchFamily="34" charset="0"/>
                        <a:buChar char="●"/>
                        <a:tabLst>
                          <a:tab pos="139700" algn="l"/>
                          <a:tab pos="284480" algn="l"/>
                        </a:tabLst>
                      </a:pPr>
                      <a:r>
                        <a:rPr lang="en-US" sz="1100" u="none" strike="noStrike" dirty="0">
                          <a:solidFill>
                            <a:srgbClr val="000000"/>
                          </a:solidFill>
                          <a:effectLst/>
                          <a:latin typeface="Times New Roman" panose="02020603050405020304" pitchFamily="18" charset="0"/>
                          <a:ea typeface="Times New Roman" panose="02020603050405020304" pitchFamily="18" charset="0"/>
                        </a:rPr>
                        <a:t>Patterns in the natural and human designed world can be observed, used to describe phenomena, and used as evidence.</a:t>
                      </a:r>
                      <a:endParaRPr lang="en-US" sz="1100" u="none" strike="noStrike" dirty="0">
                        <a:solidFill>
                          <a:srgbClr val="000000"/>
                        </a:solidFill>
                        <a:effectLst/>
                        <a:latin typeface="Cambria" panose="02040503050406030204" pitchFamily="18" charset="0"/>
                      </a:endParaRPr>
                    </a:p>
                    <a:p>
                      <a:pPr marL="0" marR="0">
                        <a:spcBef>
                          <a:spcPts val="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Students could </a:t>
                      </a:r>
                      <a:r>
                        <a:rPr lang="en-US" sz="1100"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observe patterns</a:t>
                      </a:r>
                      <a:r>
                        <a:rPr lang="en-US" sz="11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1100" b="1"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of</a:t>
                      </a:r>
                      <a:r>
                        <a:rPr lang="en-US" sz="11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1100" b="1"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motion</a:t>
                      </a:r>
                      <a:r>
                        <a:rPr lang="en-US" sz="11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1100"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and use these patterns as evidence </a:t>
                      </a:r>
                      <a:r>
                        <a:rPr lang="en-US" sz="1100" b="1"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[of how] pushing or pulling on an object can change the speed or direction of its motion and can start or stop it</a:t>
                      </a:r>
                      <a:r>
                        <a:rPr lang="en-US" sz="1100"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11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K-PS2-1 and K-PS2-2</a:t>
                      </a:r>
                      <a:endPar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100" b="1" dirty="0">
                          <a:solidFill>
                            <a:srgbClr val="6AA84F"/>
                          </a:solidFill>
                          <a:effectLst/>
                          <a:latin typeface="Times New Roman" panose="02020603050405020304" pitchFamily="18" charset="0"/>
                          <a:ea typeface="Times New Roman" panose="02020603050405020304" pitchFamily="18" charset="0"/>
                          <a:cs typeface="Cambria" panose="02040503050406030204" pitchFamily="18" charset="0"/>
                        </a:rPr>
                        <a:t>Scale, proportion, and quantity</a:t>
                      </a:r>
                      <a:endPar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marR="0" lvl="0" indent="-342900">
                        <a:spcBef>
                          <a:spcPts val="0"/>
                        </a:spcBef>
                        <a:spcAft>
                          <a:spcPts val="800"/>
                        </a:spcAft>
                        <a:buFont typeface="Arial" panose="020B0604020202020204" pitchFamily="34" charset="0"/>
                        <a:buChar char="●"/>
                        <a:tabLst>
                          <a:tab pos="139700" algn="l"/>
                          <a:tab pos="284480" algn="l"/>
                        </a:tabLst>
                      </a:pPr>
                      <a:r>
                        <a:rPr lang="en-US" sz="1100" u="none" strike="noStrike" dirty="0">
                          <a:solidFill>
                            <a:srgbClr val="000000"/>
                          </a:solidFill>
                          <a:effectLst/>
                          <a:latin typeface="Times New Roman" panose="02020603050405020304" pitchFamily="18" charset="0"/>
                          <a:ea typeface="Times New Roman" panose="02020603050405020304" pitchFamily="18" charset="0"/>
                        </a:rPr>
                        <a:t>Relative scales allow objects and events to be compared and described (e.g., bigger and smaller; hotter and colder; faster and slower).</a:t>
                      </a:r>
                      <a:endParaRPr lang="en-US" sz="1100" u="none" strike="noStrike" dirty="0">
                        <a:solidFill>
                          <a:srgbClr val="000000"/>
                        </a:solidFill>
                        <a:effectLst/>
                        <a:latin typeface="Cambria" panose="02040503050406030204" pitchFamily="18" charset="0"/>
                      </a:endParaRPr>
                    </a:p>
                    <a:p>
                      <a:pPr marL="0" marR="0">
                        <a:spcBef>
                          <a:spcPts val="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Students could use </a:t>
                      </a:r>
                      <a:r>
                        <a:rPr lang="en-US" sz="1100"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relative scales (faster and slower, higher and lower, longer and shorter) to compare and describe </a:t>
                      </a:r>
                      <a:r>
                        <a:rPr lang="en-US" sz="1100" b="1"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[how] pushing or pulling on an object can change the speed or direction of its motion and can start or stop it</a:t>
                      </a:r>
                      <a:r>
                        <a:rPr lang="en-US" sz="1100"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a:t>
                      </a:r>
                      <a:r>
                        <a:rPr lang="en-US" sz="11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K-PS2-1 and K-PS2-2</a:t>
                      </a:r>
                      <a:endPar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100" b="1" dirty="0">
                          <a:solidFill>
                            <a:srgbClr val="6AA84F"/>
                          </a:solidFill>
                          <a:effectLst/>
                          <a:latin typeface="Times New Roman" panose="02020603050405020304" pitchFamily="18" charset="0"/>
                          <a:ea typeface="Times New Roman" panose="02020603050405020304" pitchFamily="18" charset="0"/>
                          <a:cs typeface="Cambria" panose="02040503050406030204" pitchFamily="18" charset="0"/>
                        </a:rPr>
                        <a:t>Stability and Change</a:t>
                      </a:r>
                      <a:endPar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marR="0" lvl="0" indent="-342900">
                        <a:spcBef>
                          <a:spcPts val="0"/>
                        </a:spcBef>
                        <a:spcAft>
                          <a:spcPts val="800"/>
                        </a:spcAft>
                        <a:buFont typeface="Arial" panose="020B0604020202020204" pitchFamily="34" charset="0"/>
                        <a:buChar char="●"/>
                        <a:tabLst>
                          <a:tab pos="139700" algn="l"/>
                          <a:tab pos="284480" algn="l"/>
                        </a:tabLst>
                      </a:pPr>
                      <a:r>
                        <a:rPr lang="en-US" sz="1100" u="none" strike="noStrike" dirty="0">
                          <a:solidFill>
                            <a:srgbClr val="000000"/>
                          </a:solidFill>
                          <a:effectLst/>
                          <a:latin typeface="Times New Roman" panose="02020603050405020304" pitchFamily="18" charset="0"/>
                          <a:ea typeface="Times New Roman" panose="02020603050405020304" pitchFamily="18" charset="0"/>
                        </a:rPr>
                        <a:t>Things may change slowly or rapidly.</a:t>
                      </a:r>
                      <a:endParaRPr lang="en-US" sz="1100" u="none" strike="noStrike" dirty="0">
                        <a:solidFill>
                          <a:srgbClr val="000000"/>
                        </a:solidFill>
                        <a:effectLst/>
                        <a:latin typeface="Cambria" panose="02040503050406030204" pitchFamily="18" charset="0"/>
                      </a:endParaRPr>
                    </a:p>
                    <a:p>
                      <a:pPr marL="0" marR="0">
                        <a:spcBef>
                          <a:spcPts val="0"/>
                        </a:spcBef>
                        <a:spcAft>
                          <a:spcPts val="0"/>
                        </a:spcAft>
                      </a:pPr>
                      <a:r>
                        <a:rPr lang="en-US" sz="11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Students could reflect on how </a:t>
                      </a:r>
                      <a:r>
                        <a:rPr lang="en-US" sz="1100" b="1"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pushing or pulling on an object can change the speed or direction of its motion </a:t>
                      </a:r>
                      <a:r>
                        <a:rPr lang="en-US" sz="1100"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slowly or rapidly.</a:t>
                      </a:r>
                      <a:r>
                        <a:rPr lang="en-US" sz="1000" b="1" dirty="0">
                          <a:solidFill>
                            <a:srgbClr val="000000"/>
                          </a:solidFill>
                          <a:effectLst/>
                          <a:highlight>
                            <a:srgbClr val="FFFFFF"/>
                          </a:highlight>
                          <a:latin typeface="Times New Roman" panose="02020603050405020304" pitchFamily="18" charset="0"/>
                          <a:ea typeface="Times New Roman" panose="02020603050405020304" pitchFamily="18" charset="0"/>
                          <a:cs typeface="Cambria" panose="02040503050406030204" pitchFamily="18" charset="0"/>
                        </a:rPr>
                        <a:t> </a:t>
                      </a:r>
                      <a:r>
                        <a:rPr lang="en-US" sz="1100" dirty="0" smtClean="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K-PS2-1</a:t>
                      </a:r>
                    </a:p>
                    <a:p>
                      <a:pPr marL="0" marR="0">
                        <a:spcBef>
                          <a:spcPts val="0"/>
                        </a:spcBef>
                        <a:spcAft>
                          <a:spcPts val="0"/>
                        </a:spcAft>
                      </a:pPr>
                      <a:endPar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583888159"/>
              </p:ext>
            </p:extLst>
          </p:nvPr>
        </p:nvGraphicFramePr>
        <p:xfrm>
          <a:off x="372978" y="4005914"/>
          <a:ext cx="8337885" cy="2080768"/>
        </p:xfrm>
        <a:graphic>
          <a:graphicData uri="http://schemas.openxmlformats.org/drawingml/2006/table">
            <a:tbl>
              <a:tblPr>
                <a:tableStyleId>{5C22544A-7EE6-4342-B048-85BDC9FD1C3A}</a:tableStyleId>
              </a:tblPr>
              <a:tblGrid>
                <a:gridCol w="1395664"/>
                <a:gridCol w="6942221"/>
              </a:tblGrid>
              <a:tr h="916606">
                <a:tc>
                  <a:txBody>
                    <a:bodyPr/>
                    <a:lstStyle/>
                    <a:p>
                      <a:pPr marL="0" marR="0">
                        <a:spcBef>
                          <a:spcPts val="0"/>
                        </a:spcBef>
                        <a:spcAft>
                          <a:spcPts val="0"/>
                        </a:spcAft>
                      </a:pPr>
                      <a:r>
                        <a:rPr lang="en-US" sz="1100" b="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Additional Connections to Nature of Science</a:t>
                      </a:r>
                      <a:endPar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spcBef>
                          <a:spcPts val="0"/>
                        </a:spcBef>
                        <a:spcAft>
                          <a:spcPts val="0"/>
                        </a:spcAft>
                      </a:pPr>
                      <a:r>
                        <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p>
                      <a:pPr marL="0" marR="0">
                        <a:spcBef>
                          <a:spcPts val="0"/>
                        </a:spcBef>
                        <a:spcAft>
                          <a:spcPts val="0"/>
                        </a:spcAft>
                      </a:pPr>
                      <a:r>
                        <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tabLst>
                          <a:tab pos="139700" algn="l"/>
                          <a:tab pos="457200" algn="l"/>
                        </a:tabLst>
                      </a:pPr>
                      <a:r>
                        <a:rPr lang="en-US" sz="1100" b="1" dirty="0">
                          <a:solidFill>
                            <a:srgbClr val="ED7D31"/>
                          </a:solidFill>
                          <a:effectLst/>
                          <a:latin typeface="Times New Roman" panose="02020603050405020304" pitchFamily="18" charset="0"/>
                          <a:ea typeface="Times New Roman" panose="02020603050405020304" pitchFamily="18" charset="0"/>
                          <a:cs typeface="Cambria" panose="02040503050406030204" pitchFamily="18" charset="0"/>
                        </a:rPr>
                        <a:t>Scientific investigations use a variety of materials</a:t>
                      </a:r>
                      <a:endPar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marR="0" lvl="0" indent="-342900">
                        <a:spcBef>
                          <a:spcPts val="0"/>
                        </a:spcBef>
                        <a:spcAft>
                          <a:spcPts val="800"/>
                        </a:spcAft>
                        <a:buFont typeface="Arial" panose="020B0604020202020204" pitchFamily="34" charset="0"/>
                        <a:buChar char="●"/>
                        <a:tabLst>
                          <a:tab pos="139700" algn="l"/>
                          <a:tab pos="284480" algn="l"/>
                        </a:tabLst>
                      </a:pPr>
                      <a:r>
                        <a:rPr lang="en-US" sz="1100" u="none" strike="noStrike" dirty="0">
                          <a:solidFill>
                            <a:srgbClr val="000000"/>
                          </a:solidFill>
                          <a:effectLst/>
                          <a:latin typeface="Times New Roman" panose="02020603050405020304" pitchFamily="18" charset="0"/>
                          <a:ea typeface="Times New Roman" panose="02020603050405020304" pitchFamily="18" charset="0"/>
                        </a:rPr>
                        <a:t>Scientific investigations begin with a question.</a:t>
                      </a:r>
                      <a:endParaRPr lang="en-US" sz="1100" u="none" strike="noStrike" dirty="0">
                        <a:solidFill>
                          <a:srgbClr val="000000"/>
                        </a:solidFill>
                        <a:effectLst/>
                        <a:latin typeface="Cambria" panose="02040503050406030204" pitchFamily="18" charset="0"/>
                      </a:endParaRPr>
                    </a:p>
                    <a:p>
                      <a:pPr marL="0" marR="0">
                        <a:lnSpc>
                          <a:spcPct val="115000"/>
                        </a:lnSpc>
                        <a:spcBef>
                          <a:spcPts val="0"/>
                        </a:spcBef>
                        <a:spcAft>
                          <a:spcPts val="0"/>
                        </a:spcAft>
                        <a:tabLst>
                          <a:tab pos="139700" algn="l"/>
                          <a:tab pos="457200" algn="l"/>
                        </a:tabLst>
                      </a:pPr>
                      <a:r>
                        <a:rPr lang="en-US" sz="11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Students could </a:t>
                      </a:r>
                      <a:r>
                        <a:rPr lang="en-US" sz="1100"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begin a scientific investigation with a question </a:t>
                      </a:r>
                      <a:r>
                        <a:rPr lang="en-US" sz="1100" b="1"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[about how] pushing or pulling on an object can change the speed or direction of its motion and can start or stop it </a:t>
                      </a:r>
                      <a:r>
                        <a:rPr lang="en-US" sz="11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and then reflect on the fact that their </a:t>
                      </a:r>
                      <a:r>
                        <a:rPr lang="en-US" sz="1100"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investigation began with a question. </a:t>
                      </a:r>
                      <a:r>
                        <a:rPr lang="en-US" sz="11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K-PS2-1 and K-PS2-2. </a:t>
                      </a:r>
                      <a:endPar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lnSpc>
                          <a:spcPct val="115000"/>
                        </a:lnSpc>
                        <a:spcBef>
                          <a:spcPts val="0"/>
                        </a:spcBef>
                        <a:spcAft>
                          <a:spcPts val="0"/>
                        </a:spcAft>
                        <a:tabLst>
                          <a:tab pos="139700" algn="l"/>
                          <a:tab pos="457200" algn="l"/>
                        </a:tabLst>
                      </a:pPr>
                      <a:r>
                        <a:rPr lang="en-US" sz="1100" b="1" dirty="0">
                          <a:solidFill>
                            <a:srgbClr val="ED7D31"/>
                          </a:solidFill>
                          <a:effectLst/>
                          <a:latin typeface="Times New Roman" panose="02020603050405020304" pitchFamily="18" charset="0"/>
                          <a:ea typeface="Times New Roman" panose="02020603050405020304" pitchFamily="18" charset="0"/>
                          <a:cs typeface="Cambria" panose="02040503050406030204" pitchFamily="18" charset="0"/>
                        </a:rPr>
                        <a:t> </a:t>
                      </a:r>
                      <a:endPar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0" marR="0">
                        <a:lnSpc>
                          <a:spcPct val="115000"/>
                        </a:lnSpc>
                        <a:spcBef>
                          <a:spcPts val="0"/>
                        </a:spcBef>
                        <a:spcAft>
                          <a:spcPts val="0"/>
                        </a:spcAft>
                        <a:tabLst>
                          <a:tab pos="139700" algn="l"/>
                          <a:tab pos="457200" algn="l"/>
                        </a:tabLst>
                      </a:pPr>
                      <a:r>
                        <a:rPr lang="en-US" sz="1100" b="1" dirty="0">
                          <a:solidFill>
                            <a:srgbClr val="ED7D31"/>
                          </a:solidFill>
                          <a:effectLst/>
                          <a:latin typeface="Times New Roman" panose="02020603050405020304" pitchFamily="18" charset="0"/>
                          <a:ea typeface="Times New Roman" panose="02020603050405020304" pitchFamily="18" charset="0"/>
                          <a:cs typeface="Cambria" panose="02040503050406030204" pitchFamily="18" charset="0"/>
                        </a:rPr>
                        <a:t>Science is a way of knowing</a:t>
                      </a:r>
                      <a:endPar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p>
                      <a:pPr marL="342900" marR="0" lvl="0" indent="-342900">
                        <a:spcBef>
                          <a:spcPts val="0"/>
                        </a:spcBef>
                        <a:spcAft>
                          <a:spcPts val="800"/>
                        </a:spcAft>
                        <a:buFont typeface="Arial" panose="020B0604020202020204" pitchFamily="34" charset="0"/>
                        <a:buChar char="●"/>
                        <a:tabLst>
                          <a:tab pos="139700" algn="l"/>
                          <a:tab pos="284480" algn="l"/>
                        </a:tabLst>
                      </a:pPr>
                      <a:r>
                        <a:rPr lang="en-US" sz="1100" u="none" strike="noStrike" dirty="0">
                          <a:solidFill>
                            <a:srgbClr val="000000"/>
                          </a:solidFill>
                          <a:effectLst/>
                          <a:latin typeface="Times New Roman" panose="02020603050405020304" pitchFamily="18" charset="0"/>
                          <a:ea typeface="Times New Roman" panose="02020603050405020304" pitchFamily="18" charset="0"/>
                        </a:rPr>
                        <a:t>Scientific knowledge informs us about the world.</a:t>
                      </a:r>
                      <a:endParaRPr lang="en-US" sz="1100" u="none" strike="noStrike" dirty="0">
                        <a:solidFill>
                          <a:srgbClr val="000000"/>
                        </a:solidFill>
                        <a:effectLst/>
                        <a:latin typeface="Cambria" panose="02040503050406030204" pitchFamily="18" charset="0"/>
                      </a:endParaRPr>
                    </a:p>
                    <a:p>
                      <a:pPr marL="0" marR="0">
                        <a:lnSpc>
                          <a:spcPct val="115000"/>
                        </a:lnSpc>
                        <a:spcBef>
                          <a:spcPts val="0"/>
                        </a:spcBef>
                        <a:spcAft>
                          <a:spcPts val="0"/>
                        </a:spcAft>
                        <a:tabLst>
                          <a:tab pos="139700" algn="l"/>
                          <a:tab pos="457200" algn="l"/>
                        </a:tabLst>
                      </a:pPr>
                      <a:r>
                        <a:rPr lang="en-US" sz="11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Students could describe how </a:t>
                      </a:r>
                      <a:r>
                        <a:rPr lang="en-US" sz="1100"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scientific knowledge </a:t>
                      </a:r>
                      <a:r>
                        <a:rPr lang="en-US" sz="1100" b="1"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[about how] pushing or pulling on an object can change the speed or direction of its motion and can start or stop it </a:t>
                      </a:r>
                      <a:r>
                        <a:rPr lang="en-US" sz="11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i</a:t>
                      </a:r>
                      <a:r>
                        <a:rPr lang="en-US" sz="1100" i="1"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nforms us about the world</a:t>
                      </a:r>
                      <a:r>
                        <a:rPr lang="en-US" sz="1100" dirty="0">
                          <a:solidFill>
                            <a:srgbClr val="000000"/>
                          </a:solidFill>
                          <a:effectLst/>
                          <a:latin typeface="Times New Roman" panose="02020603050405020304" pitchFamily="18" charset="0"/>
                          <a:ea typeface="Times New Roman" panose="02020603050405020304" pitchFamily="18" charset="0"/>
                          <a:cs typeface="Cambria" panose="02040503050406030204" pitchFamily="18" charset="0"/>
                        </a:rPr>
                        <a:t>. K-PS2-1 and K-PS2-2</a:t>
                      </a:r>
                      <a:endParaRPr lang="en-US" sz="1100" dirty="0">
                        <a:solidFill>
                          <a:srgbClr val="000000"/>
                        </a:solidFill>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78948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2462"/>
          </a:xfrm>
        </p:spPr>
        <p:txBody>
          <a:bodyPr>
            <a:normAutofit/>
          </a:bodyPr>
          <a:lstStyle/>
          <a:p>
            <a:r>
              <a:rPr lang="en-US" sz="3200" dirty="0" smtClean="0">
                <a:latin typeface="+mj-lt"/>
              </a:rPr>
              <a:t>Evidence Statements</a:t>
            </a:r>
            <a:endParaRPr lang="en-US" sz="3200" dirty="0">
              <a:latin typeface="+mj-lt"/>
            </a:endParaRPr>
          </a:p>
        </p:txBody>
      </p:sp>
      <p:sp>
        <p:nvSpPr>
          <p:cNvPr id="6"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solidFill>
                <a:srgbClr val="C1C1C1"/>
              </a:solidFill>
              <a:latin typeface="Arial"/>
              <a:cs typeface="Arial"/>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pic>
        <p:nvPicPr>
          <p:cNvPr id="7" name="Picture 6"/>
          <p:cNvPicPr/>
          <p:nvPr/>
        </p:nvPicPr>
        <p:blipFill rotWithShape="1">
          <a:blip r:embed="rId4">
            <a:extLst>
              <a:ext uri="{28A0092B-C50C-407E-A947-70E740481C1C}">
                <a14:useLocalDpi xmlns:a14="http://schemas.microsoft.com/office/drawing/2010/main" val="0"/>
              </a:ext>
            </a:extLst>
          </a:blip>
          <a:srcRect l="5288" t="20970" r="4647" b="7336"/>
          <a:stretch/>
        </p:blipFill>
        <p:spPr bwMode="auto">
          <a:xfrm>
            <a:off x="1536700" y="1549082"/>
            <a:ext cx="6057900" cy="37598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796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5790" t="16643" r="17894" b="3685"/>
          <a:stretch/>
        </p:blipFill>
        <p:spPr>
          <a:xfrm>
            <a:off x="590348" y="1175658"/>
            <a:ext cx="8066529" cy="5286101"/>
          </a:xfrm>
          <a:prstGeom prst="rect">
            <a:avLst/>
          </a:prstGeom>
        </p:spPr>
      </p:pic>
      <p:sp>
        <p:nvSpPr>
          <p:cNvPr id="2" name="Title 1"/>
          <p:cNvSpPr>
            <a:spLocks noGrp="1"/>
          </p:cNvSpPr>
          <p:nvPr>
            <p:ph type="title"/>
          </p:nvPr>
        </p:nvSpPr>
        <p:spPr/>
        <p:txBody>
          <a:bodyPr>
            <a:normAutofit/>
          </a:bodyPr>
          <a:lstStyle/>
          <a:p>
            <a:r>
              <a:rPr lang="en-US" sz="3200" dirty="0" smtClean="0">
                <a:latin typeface="+mj-lt"/>
              </a:rPr>
              <a:t>Course DCI Flowchart</a:t>
            </a:r>
            <a:endParaRPr lang="en-US" sz="3200" dirty="0">
              <a:latin typeface="+mj-lt"/>
            </a:endParaRPr>
          </a:p>
        </p:txBody>
      </p:sp>
      <p:pic>
        <p:nvPicPr>
          <p:cNvPr id="5" name="Picture 4" descr="NGSS_logo_Tag_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Tree>
    <p:extLst>
      <p:ext uri="{BB962C8B-B14F-4D97-AF65-F5344CB8AC3E}">
        <p14:creationId xmlns:p14="http://schemas.microsoft.com/office/powerpoint/2010/main" val="59208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j-lt"/>
              </a:rPr>
              <a:t>What Example Bundles are/are not?</a:t>
            </a:r>
            <a:endParaRPr lang="en-US" sz="3200" dirty="0">
              <a:latin typeface="+mj-lt"/>
            </a:endParaRPr>
          </a:p>
        </p:txBody>
      </p:sp>
      <p:sp>
        <p:nvSpPr>
          <p:cNvPr id="6" name="Content Placeholder 2"/>
          <p:cNvSpPr txBox="1">
            <a:spLocks/>
          </p:cNvSpPr>
          <p:nvPr/>
        </p:nvSpPr>
        <p:spPr>
          <a:xfrm>
            <a:off x="457200" y="1600201"/>
            <a:ext cx="3992880" cy="4328160"/>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SzPct val="100000"/>
              <a:buNone/>
            </a:pPr>
            <a:r>
              <a:rPr lang="en-US" sz="3000" b="1" dirty="0" smtClean="0">
                <a:latin typeface="+mj-lt"/>
                <a:cs typeface="Arial"/>
              </a:rPr>
              <a:t>What they are:</a:t>
            </a:r>
          </a:p>
          <a:p>
            <a:pPr>
              <a:buSzPct val="100000"/>
              <a:buFont typeface="Arial"/>
              <a:buBlip>
                <a:blip r:embed="rId3"/>
              </a:buBlip>
            </a:pPr>
            <a:r>
              <a:rPr lang="en-US" sz="3000" dirty="0" smtClean="0">
                <a:latin typeface="+mj-lt"/>
                <a:cs typeface="Arial"/>
              </a:rPr>
              <a:t>Illustrations </a:t>
            </a:r>
            <a:r>
              <a:rPr lang="en-US" sz="3000" dirty="0">
                <a:latin typeface="+mj-lt"/>
                <a:cs typeface="Arial"/>
              </a:rPr>
              <a:t>of different ways to bundle</a:t>
            </a:r>
          </a:p>
          <a:p>
            <a:pPr>
              <a:buSzPct val="100000"/>
              <a:buBlip>
                <a:blip r:embed="rId3"/>
              </a:buBlip>
            </a:pPr>
            <a:r>
              <a:rPr lang="en-US" sz="3000" dirty="0">
                <a:latin typeface="+mj-lt"/>
                <a:cs typeface="Arial"/>
              </a:rPr>
              <a:t>Representations of the best thinking of teams of educators</a:t>
            </a:r>
          </a:p>
          <a:p>
            <a:pPr>
              <a:buSzPct val="100000"/>
              <a:buBlip>
                <a:blip r:embed="rId3"/>
              </a:buBlip>
            </a:pPr>
            <a:r>
              <a:rPr lang="en-US" sz="3000" dirty="0">
                <a:latin typeface="+mj-lt"/>
                <a:cs typeface="Arial"/>
              </a:rPr>
              <a:t>Guides for instructional unit design</a:t>
            </a:r>
          </a:p>
          <a:p>
            <a:endParaRPr lang="en-US" dirty="0">
              <a:solidFill>
                <a:srgbClr val="C1C1C1"/>
              </a:solidFill>
              <a:latin typeface="Arial"/>
              <a:cs typeface="Arial"/>
            </a:endParaRPr>
          </a:p>
        </p:txBody>
      </p:sp>
      <p:pic>
        <p:nvPicPr>
          <p:cNvPr id="5" name="Picture 4" descr="NGSS_logo_Tag_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
        <p:nvSpPr>
          <p:cNvPr id="8" name="Content Placeholder 2"/>
          <p:cNvSpPr txBox="1">
            <a:spLocks/>
          </p:cNvSpPr>
          <p:nvPr/>
        </p:nvSpPr>
        <p:spPr>
          <a:xfrm>
            <a:off x="4602480" y="1571572"/>
            <a:ext cx="3992880" cy="432816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SzPct val="100000"/>
              <a:buNone/>
            </a:pPr>
            <a:r>
              <a:rPr lang="en-US" sz="3000" b="1" dirty="0" smtClean="0">
                <a:latin typeface="+mj-lt"/>
                <a:cs typeface="Arial"/>
              </a:rPr>
              <a:t>What they are not:</a:t>
            </a:r>
          </a:p>
          <a:p>
            <a:pPr>
              <a:buSzPct val="100000"/>
              <a:buBlip>
                <a:blip r:embed="rId3"/>
              </a:buBlip>
            </a:pPr>
            <a:r>
              <a:rPr lang="en-US" sz="2800" dirty="0" smtClean="0">
                <a:latin typeface="+mj-lt"/>
                <a:cs typeface="Arial"/>
              </a:rPr>
              <a:t>Prescriptions </a:t>
            </a:r>
            <a:r>
              <a:rPr lang="en-US" sz="2800" dirty="0">
                <a:latin typeface="+mj-lt"/>
                <a:cs typeface="Arial"/>
              </a:rPr>
              <a:t>about NGSS bundles</a:t>
            </a:r>
          </a:p>
          <a:p>
            <a:pPr>
              <a:buSzPct val="100000"/>
              <a:buBlip>
                <a:blip r:embed="rId3"/>
              </a:buBlip>
            </a:pPr>
            <a:r>
              <a:rPr lang="en-US" sz="2800" dirty="0">
                <a:latin typeface="+mj-lt"/>
                <a:cs typeface="Arial"/>
              </a:rPr>
              <a:t>Perfect documents </a:t>
            </a:r>
          </a:p>
          <a:p>
            <a:pPr>
              <a:buSzPct val="100000"/>
              <a:buBlip>
                <a:blip r:embed="rId3"/>
              </a:buBlip>
            </a:pPr>
            <a:r>
              <a:rPr lang="en-US" sz="2800" dirty="0">
                <a:latin typeface="+mj-lt"/>
                <a:cs typeface="Arial"/>
              </a:rPr>
              <a:t>Full curriculum documents</a:t>
            </a:r>
          </a:p>
          <a:p>
            <a:endParaRPr lang="en-US" dirty="0">
              <a:solidFill>
                <a:srgbClr val="C1C1C1"/>
              </a:solidFill>
              <a:latin typeface="Arial"/>
              <a:cs typeface="Arial"/>
            </a:endParaRPr>
          </a:p>
        </p:txBody>
      </p:sp>
    </p:spTree>
    <p:extLst>
      <p:ext uri="{BB962C8B-B14F-4D97-AF65-F5344CB8AC3E}">
        <p14:creationId xmlns:p14="http://schemas.microsoft.com/office/powerpoint/2010/main" val="108804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j-lt"/>
              </a:rPr>
              <a:t>Where Can I Find Them?</a:t>
            </a:r>
            <a:endParaRPr lang="en-US" sz="3200" dirty="0">
              <a:latin typeface="+mj-lt"/>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
        <p:nvSpPr>
          <p:cNvPr id="7" name="TextBox 6"/>
          <p:cNvSpPr txBox="1"/>
          <p:nvPr/>
        </p:nvSpPr>
        <p:spPr>
          <a:xfrm>
            <a:off x="2199581" y="1562517"/>
            <a:ext cx="4744839" cy="461665"/>
          </a:xfrm>
          <a:prstGeom prst="rect">
            <a:avLst/>
          </a:prstGeom>
          <a:noFill/>
        </p:spPr>
        <p:txBody>
          <a:bodyPr wrap="square" rtlCol="0">
            <a:spAutoFit/>
          </a:bodyPr>
          <a:lstStyle/>
          <a:p>
            <a:r>
              <a:rPr lang="en-US" sz="2400" b="1" dirty="0" smtClean="0"/>
              <a:t>www.nextgenscience.org/bundling</a:t>
            </a:r>
            <a:endParaRPr lang="en-US" sz="24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55326"/>
            <a:ext cx="9144000" cy="4432565"/>
          </a:xfrm>
          <a:prstGeom prst="rect">
            <a:avLst/>
          </a:prstGeom>
        </p:spPr>
      </p:pic>
    </p:spTree>
    <p:extLst>
      <p:ext uri="{BB962C8B-B14F-4D97-AF65-F5344CB8AC3E}">
        <p14:creationId xmlns:p14="http://schemas.microsoft.com/office/powerpoint/2010/main" val="232755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Questions so far?</a:t>
            </a:r>
            <a:endParaRPr lang="en-US" dirty="0"/>
          </a:p>
        </p:txBody>
      </p:sp>
      <p:pic>
        <p:nvPicPr>
          <p:cNvPr id="4" name="Picture 3"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Tree>
    <p:extLst>
      <p:ext uri="{BB962C8B-B14F-4D97-AF65-F5344CB8AC3E}">
        <p14:creationId xmlns:p14="http://schemas.microsoft.com/office/powerpoint/2010/main" val="364144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j-lt"/>
              </a:rPr>
              <a:t>About Achieve</a:t>
            </a:r>
            <a:endParaRPr lang="en-US" sz="3200" dirty="0">
              <a:latin typeface="+mj-lt"/>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0908" y="1342993"/>
            <a:ext cx="2846850" cy="980329"/>
          </a:xfrm>
          <a:prstGeom prst="rect">
            <a:avLst/>
          </a:prstGeom>
        </p:spPr>
      </p:pic>
      <p:sp>
        <p:nvSpPr>
          <p:cNvPr id="8" name="Content Placeholder 1"/>
          <p:cNvSpPr txBox="1">
            <a:spLocks/>
          </p:cNvSpPr>
          <p:nvPr/>
        </p:nvSpPr>
        <p:spPr bwMode="auto">
          <a:xfrm>
            <a:off x="331470" y="2485993"/>
            <a:ext cx="8229600" cy="3611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spcBef>
                <a:spcPct val="90000"/>
              </a:spcBef>
              <a:spcAft>
                <a:spcPts val="600"/>
              </a:spcAft>
              <a:buFontTx/>
              <a:buNone/>
              <a:defRPr sz="1800" b="1">
                <a:solidFill>
                  <a:srgbClr val="0091B2"/>
                </a:solidFill>
                <a:latin typeface="+mn-lt"/>
                <a:ea typeface="Geneva" pitchFamily="-108" charset="-128"/>
                <a:cs typeface="Geneva" pitchFamily="-108" charset="-128"/>
              </a:defRPr>
            </a:lvl1pPr>
            <a:lvl2pPr marL="742950" indent="-285750" algn="l" rtl="0" eaLnBrk="0" fontAlgn="base" hangingPunct="0">
              <a:spcBef>
                <a:spcPts val="800"/>
              </a:spcBef>
              <a:spcAft>
                <a:spcPct val="0"/>
              </a:spcAft>
              <a:buClr>
                <a:srgbClr val="E4A11B"/>
              </a:buClr>
              <a:buSzPct val="75000"/>
              <a:buBlip>
                <a:blip r:embed="rId5"/>
              </a:buBlip>
              <a:defRPr sz="1700">
                <a:solidFill>
                  <a:srgbClr val="6B6B6B"/>
                </a:solidFill>
                <a:latin typeface="+mn-lt"/>
                <a:ea typeface="Geneva" pitchFamily="-108" charset="-128"/>
              </a:defRPr>
            </a:lvl2pPr>
            <a:lvl3pPr marL="914400" indent="177800" algn="l" rtl="0" eaLnBrk="0" fontAlgn="base" hangingPunct="0">
              <a:spcBef>
                <a:spcPts val="800"/>
              </a:spcBef>
              <a:spcAft>
                <a:spcPct val="0"/>
              </a:spcAft>
              <a:buChar char="•"/>
              <a:defRPr sz="1700">
                <a:solidFill>
                  <a:srgbClr val="6B6B6B"/>
                </a:solidFill>
                <a:latin typeface="+mn-lt"/>
                <a:ea typeface="Geneva" pitchFamily="-108" charset="-128"/>
              </a:defRPr>
            </a:lvl3pPr>
            <a:lvl4pPr marL="1600200" indent="-228600" algn="l" rtl="0" eaLnBrk="0" fontAlgn="base" hangingPunct="0">
              <a:lnSpc>
                <a:spcPct val="115000"/>
              </a:lnSpc>
              <a:spcBef>
                <a:spcPct val="20000"/>
              </a:spcBef>
              <a:spcAft>
                <a:spcPct val="0"/>
              </a:spcAft>
              <a:buChar char="–"/>
              <a:defRPr sz="1700">
                <a:solidFill>
                  <a:srgbClr val="6B6B6B"/>
                </a:solidFill>
                <a:latin typeface="+mn-lt"/>
                <a:ea typeface="Geneva" pitchFamily="-108" charset="-128"/>
              </a:defRPr>
            </a:lvl4pPr>
            <a:lvl5pPr marL="2057400" indent="-228600" algn="l" rtl="0" eaLnBrk="0" fontAlgn="base" hangingPunct="0">
              <a:lnSpc>
                <a:spcPct val="115000"/>
              </a:lnSpc>
              <a:spcBef>
                <a:spcPct val="20000"/>
              </a:spcBef>
              <a:spcAft>
                <a:spcPct val="0"/>
              </a:spcAft>
              <a:buChar char="»"/>
              <a:defRPr sz="1700">
                <a:solidFill>
                  <a:srgbClr val="6B6B6B"/>
                </a:solidFill>
                <a:latin typeface="+mn-lt"/>
                <a:ea typeface="Geneva" pitchFamily="-108" charset="-128"/>
              </a:defRPr>
            </a:lvl5pPr>
            <a:lvl6pPr marL="2514600" indent="-228600" algn="l" rtl="0" fontAlgn="base">
              <a:lnSpc>
                <a:spcPct val="115000"/>
              </a:lnSpc>
              <a:spcBef>
                <a:spcPct val="20000"/>
              </a:spcBef>
              <a:spcAft>
                <a:spcPct val="0"/>
              </a:spcAft>
              <a:defRPr sz="1700">
                <a:solidFill>
                  <a:srgbClr val="6B6B6B"/>
                </a:solidFill>
                <a:latin typeface="+mn-lt"/>
                <a:ea typeface="Geneva" pitchFamily="-108" charset="-128"/>
              </a:defRPr>
            </a:lvl6pPr>
            <a:lvl7pPr marL="2971800" indent="-228600" algn="l" rtl="0" fontAlgn="base">
              <a:lnSpc>
                <a:spcPct val="115000"/>
              </a:lnSpc>
              <a:spcBef>
                <a:spcPct val="20000"/>
              </a:spcBef>
              <a:spcAft>
                <a:spcPct val="0"/>
              </a:spcAft>
              <a:defRPr sz="1700">
                <a:solidFill>
                  <a:srgbClr val="6B6B6B"/>
                </a:solidFill>
                <a:latin typeface="+mn-lt"/>
                <a:ea typeface="Geneva" pitchFamily="-108" charset="-128"/>
              </a:defRPr>
            </a:lvl7pPr>
            <a:lvl8pPr marL="3429000" indent="-228600" algn="l" rtl="0" fontAlgn="base">
              <a:lnSpc>
                <a:spcPct val="115000"/>
              </a:lnSpc>
              <a:spcBef>
                <a:spcPct val="20000"/>
              </a:spcBef>
              <a:spcAft>
                <a:spcPct val="0"/>
              </a:spcAft>
              <a:defRPr sz="1700">
                <a:solidFill>
                  <a:srgbClr val="6B6B6B"/>
                </a:solidFill>
                <a:latin typeface="+mn-lt"/>
                <a:ea typeface="Geneva" pitchFamily="-108" charset="-128"/>
              </a:defRPr>
            </a:lvl8pPr>
            <a:lvl9pPr marL="3886200" indent="-228600" algn="l" rtl="0" fontAlgn="base">
              <a:lnSpc>
                <a:spcPct val="115000"/>
              </a:lnSpc>
              <a:spcBef>
                <a:spcPct val="20000"/>
              </a:spcBef>
              <a:spcAft>
                <a:spcPct val="0"/>
              </a:spcAft>
              <a:defRPr sz="1700">
                <a:solidFill>
                  <a:srgbClr val="6B6B6B"/>
                </a:solidFill>
                <a:latin typeface="+mn-lt"/>
                <a:ea typeface="Geneva" pitchFamily="-108" charset="-128"/>
              </a:defRPr>
            </a:lvl9pPr>
          </a:lstStyle>
          <a:p>
            <a:pPr marL="574675" lvl="1" indent="-287338"/>
            <a:r>
              <a:rPr lang="en-US" sz="2000" kern="0" dirty="0" smtClean="0">
                <a:solidFill>
                  <a:schemeClr val="tx1"/>
                </a:solidFill>
              </a:rPr>
              <a:t>Committed to ensuring all students graduate from high school “college and career ready” so students are academically prepared for next steps after high school.</a:t>
            </a:r>
          </a:p>
          <a:p>
            <a:pPr marL="574675" lvl="1" indent="-287338">
              <a:spcBef>
                <a:spcPts val="1200"/>
              </a:spcBef>
            </a:pPr>
            <a:r>
              <a:rPr lang="en-US" sz="2000" kern="0" dirty="0" smtClean="0">
                <a:solidFill>
                  <a:schemeClr val="tx1"/>
                </a:solidFill>
              </a:rPr>
              <a:t>Work with states to raise academic standards and graduation requirements, improve assessments, and strengthen accountability systems.</a:t>
            </a:r>
          </a:p>
          <a:p>
            <a:pPr marL="574675" lvl="1" indent="-287338">
              <a:spcBef>
                <a:spcPts val="1200"/>
              </a:spcBef>
            </a:pPr>
            <a:r>
              <a:rPr lang="en-US" sz="2000" kern="0" dirty="0" smtClean="0">
                <a:solidFill>
                  <a:schemeClr val="tx1"/>
                </a:solidFill>
              </a:rPr>
              <a:t>Partner with state governments, reform agencies, policy organizations, and other stakeholders to conduct research, provide technical assistance on policy execution, develop advocacy resources, and communicate results.</a:t>
            </a:r>
            <a:endParaRPr lang="en-US" sz="2000" kern="0" dirty="0">
              <a:solidFill>
                <a:schemeClr val="tx1"/>
              </a:solidFill>
            </a:endParaRPr>
          </a:p>
        </p:txBody>
      </p:sp>
    </p:spTree>
    <p:extLst>
      <p:ext uri="{BB962C8B-B14F-4D97-AF65-F5344CB8AC3E}">
        <p14:creationId xmlns:p14="http://schemas.microsoft.com/office/powerpoint/2010/main" val="197536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144523"/>
            <a:ext cx="9144000" cy="56895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400" b="1" dirty="0" smtClean="0">
                <a:solidFill>
                  <a:srgbClr val="FFFFFF"/>
                </a:solidFill>
              </a:rPr>
              <a:t>How could you use these?</a:t>
            </a:r>
            <a:endParaRPr lang="en-US" sz="3400" b="1" dirty="0">
              <a:solidFill>
                <a:srgbClr val="FFFFFF"/>
              </a:solidFill>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Tree>
    <p:extLst>
      <p:ext uri="{BB962C8B-B14F-4D97-AF65-F5344CB8AC3E}">
        <p14:creationId xmlns:p14="http://schemas.microsoft.com/office/powerpoint/2010/main" val="89121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j-lt"/>
              </a:rPr>
              <a:t>In the classroom we use Example Bundles as:</a:t>
            </a:r>
            <a:endParaRPr lang="en-US" sz="3200" dirty="0">
              <a:latin typeface="+mj-lt"/>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
        <p:nvSpPr>
          <p:cNvPr id="7" name="Content Placeholder 2"/>
          <p:cNvSpPr txBox="1">
            <a:spLocks/>
          </p:cNvSpPr>
          <p:nvPr/>
        </p:nvSpPr>
        <p:spPr>
          <a:xfrm>
            <a:off x="457200" y="1600201"/>
            <a:ext cx="8065698" cy="3903452"/>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00000"/>
              <a:buFont typeface="Arial"/>
              <a:buBlip>
                <a:blip r:embed="rId4"/>
              </a:buBlip>
            </a:pPr>
            <a:r>
              <a:rPr lang="en-US" sz="4000" dirty="0" smtClean="0">
                <a:latin typeface="+mj-lt"/>
                <a:cs typeface="Arial"/>
              </a:rPr>
              <a:t>Starting </a:t>
            </a:r>
            <a:r>
              <a:rPr lang="en-US" sz="4000" dirty="0">
                <a:latin typeface="+mj-lt"/>
                <a:cs typeface="Arial"/>
              </a:rPr>
              <a:t>points for </a:t>
            </a:r>
            <a:r>
              <a:rPr lang="en-US" sz="4000" dirty="0" smtClean="0">
                <a:latin typeface="+mj-lt"/>
                <a:cs typeface="Arial"/>
              </a:rPr>
              <a:t>planning…</a:t>
            </a:r>
          </a:p>
          <a:p>
            <a:pPr>
              <a:buSzPct val="100000"/>
              <a:buFont typeface="Arial"/>
              <a:buBlip>
                <a:blip r:embed="rId4"/>
              </a:buBlip>
            </a:pPr>
            <a:r>
              <a:rPr lang="en-US" sz="4000" dirty="0" smtClean="0">
                <a:latin typeface="+mj-lt"/>
                <a:cs typeface="Arial"/>
              </a:rPr>
              <a:t>Efficient </a:t>
            </a:r>
            <a:r>
              <a:rPr lang="en-US" sz="4000" dirty="0">
                <a:latin typeface="+mj-lt"/>
                <a:cs typeface="Arial"/>
              </a:rPr>
              <a:t>way to conceptually align science </a:t>
            </a:r>
            <a:r>
              <a:rPr lang="en-US" sz="4000" dirty="0" smtClean="0">
                <a:latin typeface="+mj-lt"/>
                <a:cs typeface="Arial"/>
              </a:rPr>
              <a:t>content</a:t>
            </a:r>
          </a:p>
          <a:p>
            <a:pPr>
              <a:buSzPct val="100000"/>
              <a:buFont typeface="Arial"/>
              <a:buBlip>
                <a:blip r:embed="rId4"/>
              </a:buBlip>
            </a:pPr>
            <a:r>
              <a:rPr lang="en-US" sz="4000" dirty="0" smtClean="0">
                <a:latin typeface="+mj-lt"/>
                <a:cs typeface="Arial"/>
              </a:rPr>
              <a:t>Sense-making tools…</a:t>
            </a:r>
          </a:p>
          <a:p>
            <a:pPr>
              <a:buSzPct val="100000"/>
              <a:buFont typeface="Arial"/>
              <a:buBlip>
                <a:blip r:embed="rId4"/>
              </a:buBlip>
            </a:pPr>
            <a:r>
              <a:rPr lang="en-US" sz="4000" dirty="0" smtClean="0">
                <a:latin typeface="+mj-lt"/>
                <a:cs typeface="Arial"/>
              </a:rPr>
              <a:t>Digging </a:t>
            </a:r>
            <a:r>
              <a:rPr lang="en-US" sz="4000" dirty="0">
                <a:latin typeface="+mj-lt"/>
                <a:cs typeface="Arial"/>
              </a:rPr>
              <a:t>into the standards instead of just reading them…helps teachers take ownership of the </a:t>
            </a:r>
            <a:r>
              <a:rPr lang="en-US" sz="4000" dirty="0" smtClean="0">
                <a:latin typeface="+mj-lt"/>
                <a:cs typeface="Arial"/>
              </a:rPr>
              <a:t>standards…</a:t>
            </a:r>
          </a:p>
          <a:p>
            <a:pPr>
              <a:buSzPct val="100000"/>
              <a:buFont typeface="Arial"/>
              <a:buBlip>
                <a:blip r:embed="rId4"/>
              </a:buBlip>
            </a:pPr>
            <a:r>
              <a:rPr lang="en-US" sz="4000" dirty="0" smtClean="0">
                <a:latin typeface="+mj-lt"/>
                <a:cs typeface="Arial"/>
              </a:rPr>
              <a:t>Tools </a:t>
            </a:r>
            <a:r>
              <a:rPr lang="en-US" sz="4000" dirty="0">
                <a:latin typeface="+mj-lt"/>
                <a:cs typeface="Arial"/>
              </a:rPr>
              <a:t>that keep us from thinking of NGSS as checklist items…</a:t>
            </a:r>
          </a:p>
          <a:p>
            <a:endParaRPr lang="en-US" dirty="0">
              <a:solidFill>
                <a:srgbClr val="C1C1C1"/>
              </a:solidFill>
              <a:latin typeface="Arial"/>
              <a:cs typeface="Arial"/>
            </a:endParaRPr>
          </a:p>
        </p:txBody>
      </p:sp>
    </p:spTree>
    <p:extLst>
      <p:ext uri="{BB962C8B-B14F-4D97-AF65-F5344CB8AC3E}">
        <p14:creationId xmlns:p14="http://schemas.microsoft.com/office/powerpoint/2010/main" val="328752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j-lt"/>
              </a:rPr>
              <a:t>In the classroom we use Example Bundles as: (Continued)</a:t>
            </a:r>
            <a:endParaRPr lang="en-US" sz="3200" dirty="0">
              <a:latin typeface="+mj-lt"/>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
        <p:nvSpPr>
          <p:cNvPr id="7" name="Content Placeholder 2"/>
          <p:cNvSpPr txBox="1">
            <a:spLocks/>
          </p:cNvSpPr>
          <p:nvPr/>
        </p:nvSpPr>
        <p:spPr>
          <a:xfrm>
            <a:off x="457200" y="1600201"/>
            <a:ext cx="8065698" cy="39034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buSzPct val="100000"/>
              <a:buBlip>
                <a:blip r:embed="rId4"/>
              </a:buBlip>
            </a:pPr>
            <a:r>
              <a:rPr lang="en-US" sz="3100" dirty="0">
                <a:latin typeface="+mj-lt"/>
                <a:cs typeface="Arial"/>
              </a:rPr>
              <a:t>Beginning organization of a Conceptual Flow…</a:t>
            </a:r>
          </a:p>
          <a:p>
            <a:endParaRPr lang="en-US" dirty="0">
              <a:solidFill>
                <a:srgbClr val="C1C1C1"/>
              </a:solidFill>
              <a:latin typeface="Arial"/>
              <a:cs typeface="Arial"/>
            </a:endParaRPr>
          </a:p>
        </p:txBody>
      </p:sp>
    </p:spTree>
    <p:extLst>
      <p:ext uri="{BB962C8B-B14F-4D97-AF65-F5344CB8AC3E}">
        <p14:creationId xmlns:p14="http://schemas.microsoft.com/office/powerpoint/2010/main" val="414232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424333" cy="588004"/>
          </a:xfrm>
        </p:spPr>
        <p:txBody>
          <a:bodyPr>
            <a:noAutofit/>
          </a:bodyPr>
          <a:lstStyle/>
          <a:p>
            <a:r>
              <a:rPr lang="en-US" sz="2600" dirty="0" smtClean="0">
                <a:latin typeface="+mj-lt"/>
              </a:rPr>
              <a:t>Correlations for Bundles used for Building Conceptual Flow</a:t>
            </a:r>
            <a:endParaRPr lang="en-US" sz="2600" dirty="0">
              <a:latin typeface="+mj-lt"/>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
        <p:nvSpPr>
          <p:cNvPr id="6" name="TextBox 5"/>
          <p:cNvSpPr txBox="1"/>
          <p:nvPr/>
        </p:nvSpPr>
        <p:spPr>
          <a:xfrm>
            <a:off x="914400" y="734568"/>
            <a:ext cx="7162800" cy="338554"/>
          </a:xfrm>
          <a:prstGeom prst="rect">
            <a:avLst/>
          </a:prstGeom>
          <a:noFill/>
          <a:ln>
            <a:solidFill>
              <a:schemeClr val="tx1"/>
            </a:solidFill>
          </a:ln>
        </p:spPr>
        <p:txBody>
          <a:bodyPr wrap="square" rtlCol="0">
            <a:spAutoFit/>
          </a:bodyPr>
          <a:lstStyle/>
          <a:p>
            <a:pPr algn="ctr"/>
            <a:r>
              <a:rPr lang="en-US" sz="1600" b="1" dirty="0" smtClean="0">
                <a:latin typeface="Arial" panose="020B0604020202020204" pitchFamily="34" charset="0"/>
                <a:cs typeface="Arial" panose="020B0604020202020204" pitchFamily="34" charset="0"/>
              </a:rPr>
              <a:t>Big Unifying Concept</a:t>
            </a:r>
            <a:endParaRPr lang="en-US" sz="1600" dirty="0">
              <a:latin typeface="Arial" panose="020B0604020202020204" pitchFamily="34" charset="0"/>
              <a:cs typeface="Arial" panose="020B0604020202020204" pitchFamily="34" charset="0"/>
            </a:endParaRPr>
          </a:p>
        </p:txBody>
      </p:sp>
      <p:sp>
        <p:nvSpPr>
          <p:cNvPr id="8" name="Rectangle 7"/>
          <p:cNvSpPr/>
          <p:nvPr/>
        </p:nvSpPr>
        <p:spPr>
          <a:xfrm>
            <a:off x="1066800" y="1219569"/>
            <a:ext cx="1981200" cy="276999"/>
          </a:xfrm>
          <a:prstGeom prst="rect">
            <a:avLst/>
          </a:prstGeom>
          <a:noFill/>
          <a:ln>
            <a:solidFill>
              <a:schemeClr val="tx1"/>
            </a:solidFill>
          </a:ln>
        </p:spPr>
        <p:txBody>
          <a:bodyPr wrap="square">
            <a:spAutoFit/>
          </a:bodyPr>
          <a:lstStyle/>
          <a:p>
            <a:pPr algn="ctr"/>
            <a:r>
              <a:rPr lang="en-US" sz="1200" b="1" dirty="0" smtClean="0">
                <a:latin typeface="Arial" panose="020B0604020202020204" pitchFamily="34" charset="0"/>
                <a:cs typeface="Arial" panose="020B0604020202020204" pitchFamily="34" charset="0"/>
              </a:rPr>
              <a:t>Bundle / Unit Concept</a:t>
            </a:r>
            <a:endParaRPr lang="en-US" sz="1200" dirty="0">
              <a:latin typeface="Arial" panose="020B0604020202020204" pitchFamily="34" charset="0"/>
              <a:cs typeface="Arial" panose="020B0604020202020204" pitchFamily="34" charset="0"/>
            </a:endParaRPr>
          </a:p>
        </p:txBody>
      </p:sp>
      <p:sp>
        <p:nvSpPr>
          <p:cNvPr id="9" name="Rectangle 8"/>
          <p:cNvSpPr/>
          <p:nvPr/>
        </p:nvSpPr>
        <p:spPr>
          <a:xfrm>
            <a:off x="1295400" y="1773329"/>
            <a:ext cx="1524000" cy="246221"/>
          </a:xfrm>
          <a:prstGeom prst="rect">
            <a:avLst/>
          </a:prstGeom>
          <a:noFill/>
          <a:ln>
            <a:solidFill>
              <a:schemeClr val="tx1"/>
            </a:solidFill>
          </a:ln>
        </p:spPr>
        <p:txBody>
          <a:bodyPr wrap="square">
            <a:spAutoFit/>
          </a:bodyPr>
          <a:lstStyle/>
          <a:p>
            <a:pPr algn="ctr"/>
            <a:r>
              <a:rPr lang="en-US" sz="1000" b="1" dirty="0" smtClean="0">
                <a:latin typeface="Arial" panose="020B0604020202020204" pitchFamily="34" charset="0"/>
                <a:cs typeface="Arial" panose="020B0604020202020204" pitchFamily="34" charset="0"/>
              </a:rPr>
              <a:t>PE</a:t>
            </a:r>
            <a:endParaRPr lang="en-US" sz="1000" dirty="0">
              <a:latin typeface="Arial" panose="020B0604020202020204" pitchFamily="34" charset="0"/>
              <a:cs typeface="Arial" panose="020B0604020202020204" pitchFamily="34" charset="0"/>
            </a:endParaRPr>
          </a:p>
        </p:txBody>
      </p:sp>
      <p:sp>
        <p:nvSpPr>
          <p:cNvPr id="10" name="Rectangle 9"/>
          <p:cNvSpPr/>
          <p:nvPr/>
        </p:nvSpPr>
        <p:spPr>
          <a:xfrm>
            <a:off x="3577936" y="1864112"/>
            <a:ext cx="1981200" cy="246221"/>
          </a:xfrm>
          <a:prstGeom prst="rect">
            <a:avLst/>
          </a:prstGeom>
          <a:ln>
            <a:solidFill>
              <a:schemeClr val="tx1"/>
            </a:solidFill>
          </a:ln>
        </p:spPr>
        <p:txBody>
          <a:bodyPr wrap="square">
            <a:spAutoFit/>
          </a:bodyPr>
          <a:lstStyle/>
          <a:p>
            <a:pPr algn="ctr"/>
            <a:r>
              <a:rPr lang="en-US" sz="1000" b="1" dirty="0" smtClean="0">
                <a:latin typeface="Arial" panose="020B0604020202020204" pitchFamily="34" charset="0"/>
                <a:cs typeface="Arial" panose="020B0604020202020204" pitchFamily="34" charset="0"/>
              </a:rPr>
              <a:t>PE</a:t>
            </a:r>
            <a:endParaRPr lang="en-US" sz="1000" dirty="0">
              <a:latin typeface="Arial" panose="020B0604020202020204" pitchFamily="34" charset="0"/>
              <a:cs typeface="Arial" panose="020B0604020202020204" pitchFamily="34" charset="0"/>
            </a:endParaRPr>
          </a:p>
        </p:txBody>
      </p:sp>
      <p:sp>
        <p:nvSpPr>
          <p:cNvPr id="11" name="Rectangle 10"/>
          <p:cNvSpPr/>
          <p:nvPr/>
        </p:nvSpPr>
        <p:spPr>
          <a:xfrm>
            <a:off x="1295400" y="2419660"/>
            <a:ext cx="1524000" cy="246221"/>
          </a:xfrm>
          <a:prstGeom prst="rect">
            <a:avLst/>
          </a:prstGeom>
          <a:noFill/>
          <a:ln>
            <a:solidFill>
              <a:schemeClr val="tx1"/>
            </a:solidFill>
          </a:ln>
        </p:spPr>
        <p:txBody>
          <a:bodyPr wrap="square">
            <a:spAutoFit/>
          </a:bodyPr>
          <a:lstStyle/>
          <a:p>
            <a:pPr algn="ctr"/>
            <a:r>
              <a:rPr lang="en-US" sz="1000" b="1" dirty="0" smtClean="0">
                <a:latin typeface="Arial" panose="020B0604020202020204" pitchFamily="34" charset="0"/>
                <a:cs typeface="Arial" panose="020B0604020202020204" pitchFamily="34" charset="0"/>
              </a:rPr>
              <a:t>PE</a:t>
            </a:r>
            <a:endParaRPr lang="en-US" sz="1000" dirty="0">
              <a:latin typeface="Arial" panose="020B0604020202020204" pitchFamily="34" charset="0"/>
              <a:cs typeface="Arial" panose="020B0604020202020204" pitchFamily="34" charset="0"/>
            </a:endParaRPr>
          </a:p>
        </p:txBody>
      </p:sp>
      <p:sp>
        <p:nvSpPr>
          <p:cNvPr id="12" name="Rectangle 11"/>
          <p:cNvSpPr/>
          <p:nvPr/>
        </p:nvSpPr>
        <p:spPr>
          <a:xfrm>
            <a:off x="1295400" y="2868168"/>
            <a:ext cx="1524000" cy="246221"/>
          </a:xfrm>
          <a:prstGeom prst="rect">
            <a:avLst/>
          </a:prstGeom>
          <a:noFill/>
          <a:ln>
            <a:solidFill>
              <a:schemeClr val="tx1"/>
            </a:solidFill>
          </a:ln>
        </p:spPr>
        <p:txBody>
          <a:bodyPr wrap="square">
            <a:spAutoFit/>
          </a:bodyPr>
          <a:lstStyle/>
          <a:p>
            <a:pPr algn="ctr"/>
            <a:r>
              <a:rPr lang="en-US" sz="1000" b="1" dirty="0" smtClean="0">
                <a:latin typeface="Arial" panose="020B0604020202020204" pitchFamily="34" charset="0"/>
                <a:cs typeface="Arial" panose="020B0604020202020204" pitchFamily="34" charset="0"/>
              </a:rPr>
              <a:t>PE</a:t>
            </a:r>
            <a:endParaRPr lang="en-US" sz="1000" dirty="0">
              <a:latin typeface="Arial" panose="020B0604020202020204" pitchFamily="34" charset="0"/>
              <a:cs typeface="Arial" panose="020B0604020202020204" pitchFamily="34" charset="0"/>
            </a:endParaRPr>
          </a:p>
        </p:txBody>
      </p:sp>
      <p:sp>
        <p:nvSpPr>
          <p:cNvPr id="13" name="Rectangle 12"/>
          <p:cNvSpPr/>
          <p:nvPr/>
        </p:nvSpPr>
        <p:spPr>
          <a:xfrm>
            <a:off x="1371600" y="3333315"/>
            <a:ext cx="1295400" cy="553998"/>
          </a:xfrm>
          <a:prstGeom prst="rect">
            <a:avLst/>
          </a:prstGeom>
          <a:solidFill>
            <a:schemeClr val="accent6"/>
          </a:solidFill>
          <a:ln>
            <a:solidFill>
              <a:schemeClr val="tx1"/>
            </a:solidFill>
          </a:ln>
        </p:spPr>
        <p:txBody>
          <a:bodyPr wrap="square">
            <a:spAutoFit/>
          </a:bodyPr>
          <a:lstStyle/>
          <a:p>
            <a:pPr algn="ctr"/>
            <a:r>
              <a:rPr lang="en-US" sz="1000" b="1" dirty="0" smtClean="0">
                <a:latin typeface="Arial" panose="020B0604020202020204" pitchFamily="34" charset="0"/>
                <a:cs typeface="Arial" panose="020B0604020202020204" pitchFamily="34" charset="0"/>
              </a:rPr>
              <a:t>DCI</a:t>
            </a:r>
          </a:p>
          <a:p>
            <a:pPr algn="ctr"/>
            <a:r>
              <a:rPr lang="en-US" sz="1000" b="1" dirty="0" smtClean="0">
                <a:latin typeface="Arial" panose="020B0604020202020204" pitchFamily="34" charset="0"/>
                <a:cs typeface="Arial" panose="020B0604020202020204" pitchFamily="34" charset="0"/>
              </a:rPr>
              <a:t>DCI</a:t>
            </a:r>
          </a:p>
          <a:p>
            <a:pPr algn="ctr"/>
            <a:r>
              <a:rPr lang="en-US" sz="1000" b="1" dirty="0" smtClean="0">
                <a:latin typeface="Arial" panose="020B0604020202020204" pitchFamily="34" charset="0"/>
                <a:cs typeface="Arial" panose="020B0604020202020204" pitchFamily="34" charset="0"/>
              </a:rPr>
              <a:t>(Associated DCIs)</a:t>
            </a:r>
            <a:endParaRPr lang="en-US" sz="1000" dirty="0">
              <a:latin typeface="Arial" panose="020B0604020202020204" pitchFamily="34" charset="0"/>
              <a:cs typeface="Arial" panose="020B0604020202020204" pitchFamily="34" charset="0"/>
            </a:endParaRPr>
          </a:p>
        </p:txBody>
      </p:sp>
      <p:sp>
        <p:nvSpPr>
          <p:cNvPr id="14" name="Rectangle 13"/>
          <p:cNvSpPr/>
          <p:nvPr/>
        </p:nvSpPr>
        <p:spPr>
          <a:xfrm>
            <a:off x="3848100" y="3706368"/>
            <a:ext cx="1485900" cy="861774"/>
          </a:xfrm>
          <a:prstGeom prst="rect">
            <a:avLst/>
          </a:prstGeom>
          <a:solidFill>
            <a:schemeClr val="accent6"/>
          </a:solidFill>
          <a:ln>
            <a:solidFill>
              <a:schemeClr val="tx1"/>
            </a:solidFill>
          </a:ln>
        </p:spPr>
        <p:txBody>
          <a:bodyPr wrap="square">
            <a:spAutoFit/>
          </a:bodyPr>
          <a:lstStyle/>
          <a:p>
            <a:pPr algn="ctr"/>
            <a:r>
              <a:rPr lang="en-US" sz="1000" b="1" dirty="0" smtClean="0">
                <a:latin typeface="Arial" panose="020B0604020202020204" pitchFamily="34" charset="0"/>
                <a:cs typeface="Arial" panose="020B0604020202020204" pitchFamily="34" charset="0"/>
              </a:rPr>
              <a:t>DCI</a:t>
            </a:r>
          </a:p>
          <a:p>
            <a:pPr algn="ctr"/>
            <a:r>
              <a:rPr lang="en-US" sz="1000" b="1" dirty="0" smtClean="0">
                <a:latin typeface="Arial" panose="020B0604020202020204" pitchFamily="34" charset="0"/>
                <a:cs typeface="Arial" panose="020B0604020202020204" pitchFamily="34" charset="0"/>
              </a:rPr>
              <a:t>DCI</a:t>
            </a:r>
          </a:p>
          <a:p>
            <a:pPr algn="ctr"/>
            <a:r>
              <a:rPr lang="en-US" sz="1000" b="1" dirty="0" smtClean="0">
                <a:latin typeface="Arial" panose="020B0604020202020204" pitchFamily="34" charset="0"/>
                <a:cs typeface="Arial" panose="020B0604020202020204" pitchFamily="34" charset="0"/>
              </a:rPr>
              <a:t>DCI</a:t>
            </a:r>
          </a:p>
          <a:p>
            <a:pPr algn="ctr"/>
            <a:r>
              <a:rPr lang="en-US" sz="1000" b="1" dirty="0">
                <a:latin typeface="Arial" panose="020B0604020202020204" pitchFamily="34" charset="0"/>
                <a:cs typeface="Arial" panose="020B0604020202020204" pitchFamily="34" charset="0"/>
              </a:rPr>
              <a:t>(Associated DCIs)</a:t>
            </a:r>
            <a:endParaRPr lang="en-US" sz="1000" dirty="0">
              <a:latin typeface="Arial" panose="020B0604020202020204" pitchFamily="34" charset="0"/>
              <a:cs typeface="Arial" panose="020B0604020202020204" pitchFamily="34" charset="0"/>
            </a:endParaRPr>
          </a:p>
          <a:p>
            <a:pPr algn="ctr"/>
            <a:endParaRPr lang="en-US" sz="1000" dirty="0">
              <a:latin typeface="Arial" panose="020B0604020202020204" pitchFamily="34" charset="0"/>
              <a:cs typeface="Arial" panose="020B0604020202020204" pitchFamily="34" charset="0"/>
            </a:endParaRPr>
          </a:p>
        </p:txBody>
      </p:sp>
      <p:sp>
        <p:nvSpPr>
          <p:cNvPr id="15" name="TextBox 14"/>
          <p:cNvSpPr txBox="1"/>
          <p:nvPr/>
        </p:nvSpPr>
        <p:spPr>
          <a:xfrm>
            <a:off x="914400" y="4784054"/>
            <a:ext cx="2133600" cy="400110"/>
          </a:xfrm>
          <a:prstGeom prst="rect">
            <a:avLst/>
          </a:prstGeom>
          <a:solidFill>
            <a:srgbClr val="00B0F0"/>
          </a:solidFill>
          <a:ln w="12700">
            <a:solidFill>
              <a:schemeClr val="tx1"/>
            </a:solidFill>
          </a:ln>
        </p:spPr>
        <p:txBody>
          <a:bodyPr wrap="square" rtlCol="0">
            <a:spAutoFit/>
          </a:bodyPr>
          <a:lstStyle/>
          <a:p>
            <a:pPr algn="ctr"/>
            <a:r>
              <a:rPr lang="en-US" sz="1000" dirty="0" smtClean="0">
                <a:latin typeface="Arial" panose="020B0604020202020204" pitchFamily="34" charset="0"/>
                <a:cs typeface="Arial" panose="020B0604020202020204" pitchFamily="34" charset="0"/>
              </a:rPr>
              <a:t>Associated SEPs</a:t>
            </a:r>
          </a:p>
          <a:p>
            <a:pPr algn="ctr"/>
            <a:r>
              <a:rPr lang="en-US" sz="1000" dirty="0" smtClean="0">
                <a:latin typeface="Arial" panose="020B0604020202020204" pitchFamily="34" charset="0"/>
                <a:cs typeface="Arial" panose="020B0604020202020204" pitchFamily="34" charset="0"/>
              </a:rPr>
              <a:t>For engaging in the content</a:t>
            </a:r>
            <a:endParaRPr lang="en-US" sz="1000" dirty="0">
              <a:latin typeface="Arial" panose="020B0604020202020204" pitchFamily="34" charset="0"/>
              <a:cs typeface="Arial" panose="020B0604020202020204" pitchFamily="34" charset="0"/>
            </a:endParaRPr>
          </a:p>
        </p:txBody>
      </p:sp>
      <p:grpSp>
        <p:nvGrpSpPr>
          <p:cNvPr id="16" name="Group 15"/>
          <p:cNvGrpSpPr/>
          <p:nvPr/>
        </p:nvGrpSpPr>
        <p:grpSpPr>
          <a:xfrm>
            <a:off x="5943600" y="1759474"/>
            <a:ext cx="1542481" cy="2580068"/>
            <a:chOff x="7086600" y="1371600"/>
            <a:chExt cx="1542481" cy="2580068"/>
          </a:xfrm>
        </p:grpSpPr>
        <p:sp>
          <p:nvSpPr>
            <p:cNvPr id="17" name="Rectangle 16"/>
            <p:cNvSpPr/>
            <p:nvPr/>
          </p:nvSpPr>
          <p:spPr>
            <a:xfrm>
              <a:off x="7086600" y="1371600"/>
              <a:ext cx="1542481" cy="246221"/>
            </a:xfrm>
            <a:prstGeom prst="rect">
              <a:avLst/>
            </a:prstGeom>
            <a:ln>
              <a:solidFill>
                <a:schemeClr val="tx1"/>
              </a:solidFill>
            </a:ln>
          </p:spPr>
          <p:txBody>
            <a:bodyPr wrap="square">
              <a:spAutoFit/>
            </a:bodyPr>
            <a:lstStyle/>
            <a:p>
              <a:pPr algn="ctr"/>
              <a:r>
                <a:rPr lang="en-US" sz="1000" b="1" dirty="0" smtClean="0">
                  <a:latin typeface="Arial" panose="020B0604020202020204" pitchFamily="34" charset="0"/>
                  <a:cs typeface="Arial" panose="020B0604020202020204" pitchFamily="34" charset="0"/>
                </a:rPr>
                <a:t>PE</a:t>
              </a:r>
              <a:endParaRPr lang="en-US" sz="1000" dirty="0">
                <a:latin typeface="Arial" panose="020B0604020202020204" pitchFamily="34" charset="0"/>
                <a:cs typeface="Arial" panose="020B0604020202020204" pitchFamily="34" charset="0"/>
              </a:endParaRPr>
            </a:p>
          </p:txBody>
        </p:sp>
        <p:sp>
          <p:nvSpPr>
            <p:cNvPr id="18" name="Rectangle 17"/>
            <p:cNvSpPr/>
            <p:nvPr/>
          </p:nvSpPr>
          <p:spPr>
            <a:xfrm>
              <a:off x="7086600" y="1905000"/>
              <a:ext cx="1542481" cy="246221"/>
            </a:xfrm>
            <a:prstGeom prst="rect">
              <a:avLst/>
            </a:prstGeom>
            <a:ln>
              <a:solidFill>
                <a:schemeClr val="tx1"/>
              </a:solidFill>
            </a:ln>
          </p:spPr>
          <p:txBody>
            <a:bodyPr wrap="square">
              <a:spAutoFit/>
            </a:bodyPr>
            <a:lstStyle/>
            <a:p>
              <a:pPr algn="ctr"/>
              <a:r>
                <a:rPr lang="en-US" sz="1000" b="1" dirty="0" smtClean="0">
                  <a:latin typeface="Arial" panose="020B0604020202020204" pitchFamily="34" charset="0"/>
                  <a:cs typeface="Arial" panose="020B0604020202020204" pitchFamily="34" charset="0"/>
                </a:rPr>
                <a:t>PE.</a:t>
              </a:r>
              <a:endParaRPr lang="en-US" sz="1000" dirty="0">
                <a:latin typeface="Arial" panose="020B0604020202020204" pitchFamily="34" charset="0"/>
                <a:cs typeface="Arial" panose="020B0604020202020204" pitchFamily="34" charset="0"/>
              </a:endParaRPr>
            </a:p>
          </p:txBody>
        </p:sp>
        <p:sp>
          <p:nvSpPr>
            <p:cNvPr id="19" name="Rectangle 18"/>
            <p:cNvSpPr/>
            <p:nvPr/>
          </p:nvSpPr>
          <p:spPr>
            <a:xfrm>
              <a:off x="7086600" y="2438400"/>
              <a:ext cx="1542481" cy="246221"/>
            </a:xfrm>
            <a:prstGeom prst="rect">
              <a:avLst/>
            </a:prstGeom>
            <a:ln>
              <a:solidFill>
                <a:schemeClr val="tx1"/>
              </a:solidFill>
            </a:ln>
          </p:spPr>
          <p:txBody>
            <a:bodyPr wrap="square">
              <a:spAutoFit/>
            </a:bodyPr>
            <a:lstStyle/>
            <a:p>
              <a:pPr algn="ctr"/>
              <a:r>
                <a:rPr lang="en-US" sz="1000" b="1" dirty="0" smtClean="0">
                  <a:latin typeface="Arial" panose="020B0604020202020204" pitchFamily="34" charset="0"/>
                  <a:cs typeface="Arial" panose="020B0604020202020204" pitchFamily="34" charset="0"/>
                </a:rPr>
                <a:t>PE</a:t>
              </a:r>
              <a:endParaRPr lang="en-US" sz="1000" dirty="0">
                <a:latin typeface="Arial" panose="020B0604020202020204" pitchFamily="34" charset="0"/>
                <a:cs typeface="Arial" panose="020B0604020202020204" pitchFamily="34" charset="0"/>
              </a:endParaRPr>
            </a:p>
          </p:txBody>
        </p:sp>
        <p:sp>
          <p:nvSpPr>
            <p:cNvPr id="20" name="Rectangle 19"/>
            <p:cNvSpPr/>
            <p:nvPr/>
          </p:nvSpPr>
          <p:spPr>
            <a:xfrm>
              <a:off x="7162799" y="3089894"/>
              <a:ext cx="1466281" cy="861774"/>
            </a:xfrm>
            <a:prstGeom prst="rect">
              <a:avLst/>
            </a:prstGeom>
            <a:solidFill>
              <a:schemeClr val="accent6"/>
            </a:solidFill>
            <a:ln>
              <a:solidFill>
                <a:schemeClr val="tx1"/>
              </a:solidFill>
            </a:ln>
          </p:spPr>
          <p:txBody>
            <a:bodyPr wrap="square">
              <a:spAutoFit/>
            </a:bodyPr>
            <a:lstStyle/>
            <a:p>
              <a:pPr algn="ctr"/>
              <a:r>
                <a:rPr lang="en-US" sz="1000" b="1" dirty="0">
                  <a:latin typeface="Arial" panose="020B0604020202020204" pitchFamily="34" charset="0"/>
                  <a:cs typeface="Arial" panose="020B0604020202020204" pitchFamily="34" charset="0"/>
                </a:rPr>
                <a:t>DCI</a:t>
              </a:r>
            </a:p>
            <a:p>
              <a:pPr algn="ctr"/>
              <a:r>
                <a:rPr lang="en-US" sz="1000" b="1" dirty="0" smtClean="0">
                  <a:latin typeface="Arial" panose="020B0604020202020204" pitchFamily="34" charset="0"/>
                  <a:cs typeface="Arial" panose="020B0604020202020204" pitchFamily="34" charset="0"/>
                </a:rPr>
                <a:t>DCI</a:t>
              </a:r>
            </a:p>
            <a:p>
              <a:pPr algn="ctr"/>
              <a:r>
                <a:rPr lang="en-US" sz="1000" b="1" dirty="0" smtClean="0">
                  <a:latin typeface="Arial" panose="020B0604020202020204" pitchFamily="34" charset="0"/>
                  <a:cs typeface="Arial" panose="020B0604020202020204" pitchFamily="34" charset="0"/>
                </a:rPr>
                <a:t>DCI</a:t>
              </a:r>
            </a:p>
            <a:p>
              <a:pPr algn="ctr"/>
              <a:r>
                <a:rPr lang="en-US" sz="1000" b="1" dirty="0">
                  <a:latin typeface="Arial" panose="020B0604020202020204" pitchFamily="34" charset="0"/>
                  <a:cs typeface="Arial" panose="020B0604020202020204" pitchFamily="34" charset="0"/>
                </a:rPr>
                <a:t>(Associated DCIs)</a:t>
              </a:r>
              <a:endParaRPr lang="en-US" sz="1000" dirty="0">
                <a:latin typeface="Arial" panose="020B0604020202020204" pitchFamily="34" charset="0"/>
                <a:cs typeface="Arial" panose="020B0604020202020204" pitchFamily="34" charset="0"/>
              </a:endParaRPr>
            </a:p>
            <a:p>
              <a:pPr algn="ctr"/>
              <a:endParaRPr lang="en-US" sz="1000" dirty="0">
                <a:latin typeface="Arial" panose="020B0604020202020204" pitchFamily="34" charset="0"/>
                <a:cs typeface="Arial" panose="020B0604020202020204" pitchFamily="34" charset="0"/>
              </a:endParaRPr>
            </a:p>
          </p:txBody>
        </p:sp>
      </p:grpSp>
      <p:sp>
        <p:nvSpPr>
          <p:cNvPr id="21" name="Left-Right Arrow 20"/>
          <p:cNvSpPr/>
          <p:nvPr/>
        </p:nvSpPr>
        <p:spPr>
          <a:xfrm>
            <a:off x="1066800" y="5602468"/>
            <a:ext cx="6858000" cy="484632"/>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dirty="0" smtClean="0">
                <a:solidFill>
                  <a:prstClr val="white"/>
                </a:solidFill>
                <a:latin typeface="Arial" panose="020B0604020202020204" pitchFamily="34" charset="0"/>
                <a:cs typeface="Arial" panose="020B0604020202020204" pitchFamily="34" charset="0"/>
              </a:rPr>
              <a:t>Crosscutting Concepts</a:t>
            </a:r>
            <a:endParaRPr lang="en-US" sz="1400" dirty="0">
              <a:solidFill>
                <a:prstClr val="white"/>
              </a:solidFill>
              <a:latin typeface="Arial" panose="020B0604020202020204" pitchFamily="34" charset="0"/>
              <a:cs typeface="Arial" panose="020B0604020202020204" pitchFamily="34" charset="0"/>
            </a:endParaRPr>
          </a:p>
        </p:txBody>
      </p:sp>
      <p:sp>
        <p:nvSpPr>
          <p:cNvPr id="22" name="Rectangle 21"/>
          <p:cNvSpPr/>
          <p:nvPr/>
        </p:nvSpPr>
        <p:spPr>
          <a:xfrm>
            <a:off x="3505200" y="1224233"/>
            <a:ext cx="1981200" cy="276999"/>
          </a:xfrm>
          <a:prstGeom prst="rect">
            <a:avLst/>
          </a:prstGeom>
          <a:noFill/>
          <a:ln>
            <a:solidFill>
              <a:schemeClr val="tx1"/>
            </a:solidFill>
          </a:ln>
        </p:spPr>
        <p:txBody>
          <a:bodyPr wrap="square">
            <a:spAutoFit/>
          </a:bodyPr>
          <a:lstStyle/>
          <a:p>
            <a:pPr algn="ctr"/>
            <a:r>
              <a:rPr lang="en-US" sz="1200" b="1" dirty="0" smtClean="0">
                <a:latin typeface="Arial" panose="020B0604020202020204" pitchFamily="34" charset="0"/>
                <a:cs typeface="Arial" panose="020B0604020202020204" pitchFamily="34" charset="0"/>
              </a:rPr>
              <a:t>Bundle / Unit Concept</a:t>
            </a:r>
            <a:endParaRPr lang="en-US" sz="1200" dirty="0">
              <a:latin typeface="Arial" panose="020B0604020202020204" pitchFamily="34" charset="0"/>
              <a:cs typeface="Arial" panose="020B0604020202020204" pitchFamily="34" charset="0"/>
            </a:endParaRPr>
          </a:p>
        </p:txBody>
      </p:sp>
      <p:sp>
        <p:nvSpPr>
          <p:cNvPr id="23" name="Rectangle 22"/>
          <p:cNvSpPr/>
          <p:nvPr/>
        </p:nvSpPr>
        <p:spPr>
          <a:xfrm>
            <a:off x="5715000" y="1224233"/>
            <a:ext cx="1981200" cy="276999"/>
          </a:xfrm>
          <a:prstGeom prst="rect">
            <a:avLst/>
          </a:prstGeom>
          <a:noFill/>
          <a:ln>
            <a:solidFill>
              <a:schemeClr val="tx1"/>
            </a:solidFill>
          </a:ln>
        </p:spPr>
        <p:txBody>
          <a:bodyPr wrap="square">
            <a:spAutoFit/>
          </a:bodyPr>
          <a:lstStyle/>
          <a:p>
            <a:pPr algn="ctr"/>
            <a:r>
              <a:rPr lang="en-US" sz="1200" b="1" dirty="0" smtClean="0">
                <a:latin typeface="Arial" panose="020B0604020202020204" pitchFamily="34" charset="0"/>
                <a:cs typeface="Arial" panose="020B0604020202020204" pitchFamily="34" charset="0"/>
              </a:rPr>
              <a:t>Bundle / Unit Concept</a:t>
            </a:r>
            <a:endParaRPr lang="en-US" sz="1200" dirty="0">
              <a:latin typeface="Arial" panose="020B0604020202020204" pitchFamily="34" charset="0"/>
              <a:cs typeface="Arial" panose="020B0604020202020204" pitchFamily="34" charset="0"/>
            </a:endParaRPr>
          </a:p>
        </p:txBody>
      </p:sp>
      <p:sp>
        <p:nvSpPr>
          <p:cNvPr id="24" name="Rectangle 23"/>
          <p:cNvSpPr/>
          <p:nvPr/>
        </p:nvSpPr>
        <p:spPr>
          <a:xfrm>
            <a:off x="3577936" y="2305387"/>
            <a:ext cx="1981200" cy="246221"/>
          </a:xfrm>
          <a:prstGeom prst="rect">
            <a:avLst/>
          </a:prstGeom>
          <a:ln>
            <a:solidFill>
              <a:schemeClr val="tx1"/>
            </a:solidFill>
          </a:ln>
        </p:spPr>
        <p:txBody>
          <a:bodyPr wrap="square">
            <a:spAutoFit/>
          </a:bodyPr>
          <a:lstStyle/>
          <a:p>
            <a:pPr algn="ctr"/>
            <a:r>
              <a:rPr lang="en-US" sz="1000" b="1" dirty="0" smtClean="0">
                <a:latin typeface="Arial" panose="020B0604020202020204" pitchFamily="34" charset="0"/>
                <a:cs typeface="Arial" panose="020B0604020202020204" pitchFamily="34" charset="0"/>
              </a:rPr>
              <a:t>PE</a:t>
            </a:r>
            <a:endParaRPr lang="en-US" sz="1000" dirty="0">
              <a:latin typeface="Arial" panose="020B0604020202020204" pitchFamily="34" charset="0"/>
              <a:cs typeface="Arial" panose="020B0604020202020204" pitchFamily="34" charset="0"/>
            </a:endParaRPr>
          </a:p>
        </p:txBody>
      </p:sp>
      <p:sp>
        <p:nvSpPr>
          <p:cNvPr id="25" name="Rectangle 24"/>
          <p:cNvSpPr/>
          <p:nvPr/>
        </p:nvSpPr>
        <p:spPr>
          <a:xfrm>
            <a:off x="3577936" y="2814223"/>
            <a:ext cx="1981200" cy="246221"/>
          </a:xfrm>
          <a:prstGeom prst="rect">
            <a:avLst/>
          </a:prstGeom>
          <a:ln>
            <a:solidFill>
              <a:schemeClr val="tx1"/>
            </a:solidFill>
          </a:ln>
        </p:spPr>
        <p:txBody>
          <a:bodyPr wrap="square">
            <a:spAutoFit/>
          </a:bodyPr>
          <a:lstStyle/>
          <a:p>
            <a:pPr algn="ctr"/>
            <a:r>
              <a:rPr lang="en-US" sz="1000" b="1" dirty="0" smtClean="0">
                <a:latin typeface="Arial" panose="020B0604020202020204" pitchFamily="34" charset="0"/>
                <a:cs typeface="Arial" panose="020B0604020202020204" pitchFamily="34" charset="0"/>
              </a:rPr>
              <a:t>PE</a:t>
            </a:r>
            <a:endParaRPr lang="en-US" sz="1000" dirty="0">
              <a:latin typeface="Arial" panose="020B0604020202020204" pitchFamily="34" charset="0"/>
              <a:cs typeface="Arial" panose="020B0604020202020204" pitchFamily="34" charset="0"/>
            </a:endParaRPr>
          </a:p>
        </p:txBody>
      </p:sp>
      <p:sp>
        <p:nvSpPr>
          <p:cNvPr id="26" name="Rectangle 25"/>
          <p:cNvSpPr/>
          <p:nvPr/>
        </p:nvSpPr>
        <p:spPr>
          <a:xfrm>
            <a:off x="3577936" y="3287149"/>
            <a:ext cx="1981200" cy="246221"/>
          </a:xfrm>
          <a:prstGeom prst="rect">
            <a:avLst/>
          </a:prstGeom>
          <a:ln>
            <a:solidFill>
              <a:schemeClr val="tx1"/>
            </a:solidFill>
          </a:ln>
        </p:spPr>
        <p:txBody>
          <a:bodyPr wrap="square">
            <a:spAutoFit/>
          </a:bodyPr>
          <a:lstStyle/>
          <a:p>
            <a:pPr algn="ctr"/>
            <a:r>
              <a:rPr lang="en-US" sz="1000" b="1" dirty="0" smtClean="0">
                <a:latin typeface="Arial" panose="020B0604020202020204" pitchFamily="34" charset="0"/>
                <a:cs typeface="Arial" panose="020B0604020202020204" pitchFamily="34" charset="0"/>
              </a:rPr>
              <a:t>PE</a:t>
            </a:r>
            <a:endParaRPr lang="en-US" sz="1000" dirty="0">
              <a:latin typeface="Arial" panose="020B0604020202020204" pitchFamily="34" charset="0"/>
              <a:cs typeface="Arial" panose="020B0604020202020204" pitchFamily="34" charset="0"/>
            </a:endParaRPr>
          </a:p>
        </p:txBody>
      </p:sp>
      <p:sp>
        <p:nvSpPr>
          <p:cNvPr id="27" name="TextBox 26"/>
          <p:cNvSpPr txBox="1"/>
          <p:nvPr/>
        </p:nvSpPr>
        <p:spPr>
          <a:xfrm>
            <a:off x="5943600" y="4788013"/>
            <a:ext cx="2133600" cy="400110"/>
          </a:xfrm>
          <a:prstGeom prst="rect">
            <a:avLst/>
          </a:prstGeom>
          <a:solidFill>
            <a:srgbClr val="00B0F0"/>
          </a:solidFill>
          <a:ln w="12700">
            <a:solidFill>
              <a:schemeClr val="tx1"/>
            </a:solidFill>
          </a:ln>
        </p:spPr>
        <p:txBody>
          <a:bodyPr wrap="square" rtlCol="0">
            <a:spAutoFit/>
          </a:bodyPr>
          <a:lstStyle/>
          <a:p>
            <a:pPr algn="ctr"/>
            <a:r>
              <a:rPr lang="en-US" sz="1000" dirty="0" smtClean="0">
                <a:latin typeface="Arial" panose="020B0604020202020204" pitchFamily="34" charset="0"/>
                <a:cs typeface="Arial" panose="020B0604020202020204" pitchFamily="34" charset="0"/>
              </a:rPr>
              <a:t>Associated SEPs</a:t>
            </a:r>
          </a:p>
          <a:p>
            <a:pPr algn="ctr"/>
            <a:r>
              <a:rPr lang="en-US" sz="1000" dirty="0" smtClean="0">
                <a:latin typeface="Arial" panose="020B0604020202020204" pitchFamily="34" charset="0"/>
                <a:cs typeface="Arial" panose="020B0604020202020204" pitchFamily="34" charset="0"/>
              </a:rPr>
              <a:t>For engaging in the content</a:t>
            </a:r>
            <a:endParaRPr lang="en-US" sz="1000" dirty="0">
              <a:latin typeface="Arial" panose="020B0604020202020204" pitchFamily="34" charset="0"/>
              <a:cs typeface="Arial" panose="020B0604020202020204" pitchFamily="34" charset="0"/>
            </a:endParaRPr>
          </a:p>
        </p:txBody>
      </p:sp>
      <p:sp>
        <p:nvSpPr>
          <p:cNvPr id="28" name="TextBox 27"/>
          <p:cNvSpPr txBox="1"/>
          <p:nvPr/>
        </p:nvSpPr>
        <p:spPr>
          <a:xfrm>
            <a:off x="3505200" y="4776797"/>
            <a:ext cx="2133600" cy="400110"/>
          </a:xfrm>
          <a:prstGeom prst="rect">
            <a:avLst/>
          </a:prstGeom>
          <a:solidFill>
            <a:srgbClr val="00B0F0"/>
          </a:solidFill>
          <a:ln w="12700">
            <a:solidFill>
              <a:schemeClr val="tx1"/>
            </a:solidFill>
          </a:ln>
        </p:spPr>
        <p:txBody>
          <a:bodyPr wrap="square" rtlCol="0">
            <a:spAutoFit/>
          </a:bodyPr>
          <a:lstStyle/>
          <a:p>
            <a:pPr algn="ctr"/>
            <a:r>
              <a:rPr lang="en-US" sz="1000" dirty="0" smtClean="0">
                <a:latin typeface="Arial" panose="020B0604020202020204" pitchFamily="34" charset="0"/>
                <a:cs typeface="Arial" panose="020B0604020202020204" pitchFamily="34" charset="0"/>
              </a:rPr>
              <a:t>Associated SEPs</a:t>
            </a:r>
          </a:p>
          <a:p>
            <a:pPr algn="ctr"/>
            <a:r>
              <a:rPr lang="en-US" sz="1000" dirty="0" smtClean="0">
                <a:latin typeface="Arial" panose="020B0604020202020204" pitchFamily="34" charset="0"/>
                <a:cs typeface="Arial" panose="020B0604020202020204" pitchFamily="34" charset="0"/>
              </a:rPr>
              <a:t>For engaging in the content</a:t>
            </a:r>
            <a:endParaRPr lang="en-US" sz="1000" dirty="0">
              <a:latin typeface="Arial" panose="020B0604020202020204" pitchFamily="34" charset="0"/>
              <a:cs typeface="Arial" panose="020B0604020202020204" pitchFamily="34" charset="0"/>
            </a:endParaRPr>
          </a:p>
        </p:txBody>
      </p:sp>
      <p:cxnSp>
        <p:nvCxnSpPr>
          <p:cNvPr id="29" name="Straight Arrow Connector 28"/>
          <p:cNvCxnSpPr>
            <a:stCxn id="13" idx="3"/>
            <a:endCxn id="14" idx="1"/>
          </p:cNvCxnSpPr>
          <p:nvPr/>
        </p:nvCxnSpPr>
        <p:spPr>
          <a:xfrm>
            <a:off x="2667000" y="3610314"/>
            <a:ext cx="1181100" cy="526941"/>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20" idx="1"/>
          </p:cNvCxnSpPr>
          <p:nvPr/>
        </p:nvCxnSpPr>
        <p:spPr>
          <a:xfrm flipV="1">
            <a:off x="5315527" y="3908655"/>
            <a:ext cx="704272" cy="18521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28" idx="1"/>
          </p:cNvCxnSpPr>
          <p:nvPr/>
        </p:nvCxnSpPr>
        <p:spPr>
          <a:xfrm flipV="1">
            <a:off x="3066473" y="4976852"/>
            <a:ext cx="438727" cy="1121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638800" y="5009334"/>
            <a:ext cx="304800" cy="1121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endCxn id="24" idx="1"/>
          </p:cNvCxnSpPr>
          <p:nvPr/>
        </p:nvCxnSpPr>
        <p:spPr>
          <a:xfrm>
            <a:off x="2819400" y="1915119"/>
            <a:ext cx="758536" cy="51337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endCxn id="10" idx="1"/>
          </p:cNvCxnSpPr>
          <p:nvPr/>
        </p:nvCxnSpPr>
        <p:spPr>
          <a:xfrm flipV="1">
            <a:off x="2810164" y="1987223"/>
            <a:ext cx="767772" cy="100405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endCxn id="18" idx="1"/>
          </p:cNvCxnSpPr>
          <p:nvPr/>
        </p:nvCxnSpPr>
        <p:spPr>
          <a:xfrm flipV="1">
            <a:off x="5571836" y="2415985"/>
            <a:ext cx="371764" cy="526956"/>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13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Using Evidence Statements to Bundle</a:t>
            </a:r>
            <a:endParaRPr lang="en-US" sz="3600" dirty="0"/>
          </a:p>
        </p:txBody>
      </p:sp>
      <p:pic>
        <p:nvPicPr>
          <p:cNvPr id="3" name="Picture 2"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Tree>
    <p:extLst>
      <p:ext uri="{BB962C8B-B14F-4D97-AF65-F5344CB8AC3E}">
        <p14:creationId xmlns:p14="http://schemas.microsoft.com/office/powerpoint/2010/main" val="195468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j-lt"/>
              </a:rPr>
              <a:t>What are Evidence Statements?</a:t>
            </a:r>
            <a:endParaRPr lang="en-US" sz="3200" dirty="0">
              <a:latin typeface="+mj-lt"/>
            </a:endParaRPr>
          </a:p>
        </p:txBody>
      </p:sp>
      <p:sp>
        <p:nvSpPr>
          <p:cNvPr id="6"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SzPct val="100000"/>
              <a:buNone/>
            </a:pPr>
            <a:r>
              <a:rPr lang="en-US" sz="2800" dirty="0" smtClean="0">
                <a:latin typeface="+mj-lt"/>
                <a:cs typeface="Arial"/>
              </a:rPr>
              <a:t>Evidence </a:t>
            </a:r>
            <a:r>
              <a:rPr lang="en-US" sz="2800" dirty="0">
                <a:latin typeface="+mj-lt"/>
                <a:cs typeface="Arial"/>
              </a:rPr>
              <a:t>statements provide detail on how students will use the </a:t>
            </a:r>
          </a:p>
          <a:p>
            <a:pPr marL="800100" lvl="2" indent="0">
              <a:buSzPct val="100000"/>
              <a:buNone/>
            </a:pPr>
            <a:r>
              <a:rPr lang="en-US" sz="2800" dirty="0" smtClean="0">
                <a:latin typeface="+mj-lt"/>
                <a:cs typeface="Arial"/>
              </a:rPr>
              <a:t>- </a:t>
            </a:r>
            <a:r>
              <a:rPr lang="en-US" sz="2800" dirty="0">
                <a:latin typeface="+mj-lt"/>
                <a:cs typeface="Arial"/>
              </a:rPr>
              <a:t>practices, </a:t>
            </a:r>
          </a:p>
          <a:p>
            <a:pPr marL="800100" lvl="2" indent="0">
              <a:buSzPct val="100000"/>
              <a:buNone/>
            </a:pPr>
            <a:r>
              <a:rPr lang="en-US" sz="2800" dirty="0" smtClean="0">
                <a:latin typeface="+mj-lt"/>
                <a:cs typeface="Arial"/>
              </a:rPr>
              <a:t>- </a:t>
            </a:r>
            <a:r>
              <a:rPr lang="en-US" sz="2800" dirty="0">
                <a:latin typeface="+mj-lt"/>
                <a:cs typeface="Arial"/>
              </a:rPr>
              <a:t>crosscutting concepts and </a:t>
            </a:r>
          </a:p>
          <a:p>
            <a:pPr marL="800100" lvl="2" indent="0">
              <a:buSzPct val="100000"/>
              <a:buNone/>
            </a:pPr>
            <a:r>
              <a:rPr lang="en-US" sz="2800" dirty="0" smtClean="0">
                <a:latin typeface="+mj-lt"/>
                <a:cs typeface="Arial"/>
              </a:rPr>
              <a:t>- </a:t>
            </a:r>
            <a:r>
              <a:rPr lang="en-US" sz="2800" dirty="0">
                <a:latin typeface="+mj-lt"/>
                <a:cs typeface="Arial"/>
              </a:rPr>
              <a:t>disciplinary core ideas </a:t>
            </a:r>
          </a:p>
          <a:p>
            <a:pPr marL="0" indent="0">
              <a:buSzPct val="100000"/>
              <a:buNone/>
            </a:pPr>
            <a:r>
              <a:rPr lang="en-US" sz="2800" b="1" dirty="0">
                <a:latin typeface="+mj-lt"/>
                <a:cs typeface="Arial"/>
              </a:rPr>
              <a:t>together</a:t>
            </a:r>
            <a:r>
              <a:rPr lang="en-US" sz="2800" dirty="0">
                <a:latin typeface="+mj-lt"/>
                <a:cs typeface="Arial"/>
              </a:rPr>
              <a:t> to demonstrate proficiency on the PE’s.</a:t>
            </a:r>
          </a:p>
          <a:p>
            <a:endParaRPr lang="en-US" dirty="0">
              <a:solidFill>
                <a:srgbClr val="C1C1C1"/>
              </a:solidFill>
              <a:latin typeface="Arial"/>
              <a:cs typeface="Arial"/>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Tree>
    <p:extLst>
      <p:ext uri="{BB962C8B-B14F-4D97-AF65-F5344CB8AC3E}">
        <p14:creationId xmlns:p14="http://schemas.microsoft.com/office/powerpoint/2010/main" val="1132484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j-lt"/>
              </a:rPr>
              <a:t>An Analogy</a:t>
            </a:r>
            <a:endParaRPr lang="en-US" sz="3200" dirty="0">
              <a:latin typeface="+mj-lt"/>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pic>
        <p:nvPicPr>
          <p:cNvPr id="15" name="Picture 14" descr="search.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370" y="1542257"/>
            <a:ext cx="1926188" cy="192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 name="Group 15"/>
          <p:cNvGrpSpPr/>
          <p:nvPr/>
        </p:nvGrpSpPr>
        <p:grpSpPr>
          <a:xfrm>
            <a:off x="3531666" y="1542258"/>
            <a:ext cx="3714974" cy="2405010"/>
            <a:chOff x="4983480" y="1805146"/>
            <a:chExt cx="2835275" cy="1800225"/>
          </a:xfrm>
        </p:grpSpPr>
        <p:pic>
          <p:nvPicPr>
            <p:cNvPr id="17" name="Picture 16" descr="search.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94909" y="1828005"/>
              <a:ext cx="1371601" cy="1383825"/>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descr="dT6L4KpT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83480" y="1805146"/>
              <a:ext cx="2835275"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9" name="TextBox 18"/>
          <p:cNvSpPr txBox="1">
            <a:spLocks noChangeArrowheads="1"/>
          </p:cNvSpPr>
          <p:nvPr/>
        </p:nvSpPr>
        <p:spPr bwMode="auto">
          <a:xfrm>
            <a:off x="434340" y="4364504"/>
            <a:ext cx="2249512"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sz="4000" b="1" u="sng">
                <a:solidFill>
                  <a:schemeClr val="tx1"/>
                </a:solidFill>
                <a:latin typeface="Papyrus" panose="03070502060502030205" pitchFamily="66" charset="0"/>
                <a:ea typeface="MS PGothic" panose="020B0600070205080204" pitchFamily="34" charset="-128"/>
              </a:defRPr>
            </a:lvl1pPr>
            <a:lvl2pPr marL="742950" indent="-285750" eaLnBrk="0" hangingPunct="0">
              <a:defRPr kumimoji="1" sz="4000" b="1" u="sng">
                <a:solidFill>
                  <a:schemeClr val="tx1"/>
                </a:solidFill>
                <a:latin typeface="Papyrus" panose="03070502060502030205" pitchFamily="66" charset="0"/>
                <a:ea typeface="MS PGothic" panose="020B0600070205080204" pitchFamily="34" charset="-128"/>
              </a:defRPr>
            </a:lvl2pPr>
            <a:lvl3pPr marL="1143000" indent="-228600" eaLnBrk="0" hangingPunct="0">
              <a:defRPr kumimoji="1" sz="4000" b="1" u="sng">
                <a:solidFill>
                  <a:schemeClr val="tx1"/>
                </a:solidFill>
                <a:latin typeface="Papyrus" panose="03070502060502030205" pitchFamily="66" charset="0"/>
                <a:ea typeface="MS PGothic" panose="020B0600070205080204" pitchFamily="34" charset="-128"/>
              </a:defRPr>
            </a:lvl3pPr>
            <a:lvl4pPr marL="1600200" indent="-228600" eaLnBrk="0" hangingPunct="0">
              <a:defRPr kumimoji="1" sz="4000" b="1" u="sng">
                <a:solidFill>
                  <a:schemeClr val="tx1"/>
                </a:solidFill>
                <a:latin typeface="Papyrus" panose="03070502060502030205" pitchFamily="66" charset="0"/>
                <a:ea typeface="MS PGothic" panose="020B0600070205080204" pitchFamily="34" charset="-128"/>
              </a:defRPr>
            </a:lvl4pPr>
            <a:lvl5pPr marL="2057400" indent="-228600" eaLnBrk="0" hangingPunct="0">
              <a:defRPr kumimoji="1" sz="4000" b="1" u="sng">
                <a:solidFill>
                  <a:schemeClr val="tx1"/>
                </a:solidFill>
                <a:latin typeface="Papyrus" panose="03070502060502030205" pitchFamily="66" charset="0"/>
                <a:ea typeface="MS PGothic" panose="020B0600070205080204" pitchFamily="34" charset="-128"/>
              </a:defRPr>
            </a:lvl5pPr>
            <a:lvl6pPr marL="2514600" indent="-228600" eaLnBrk="0" fontAlgn="base" hangingPunct="0">
              <a:spcBef>
                <a:spcPct val="0"/>
              </a:spcBef>
              <a:spcAft>
                <a:spcPct val="0"/>
              </a:spcAft>
              <a:defRPr kumimoji="1" sz="4000" b="1" u="sng">
                <a:solidFill>
                  <a:schemeClr val="tx1"/>
                </a:solidFill>
                <a:latin typeface="Papyrus" panose="03070502060502030205" pitchFamily="66" charset="0"/>
                <a:ea typeface="MS PGothic" panose="020B0600070205080204" pitchFamily="34" charset="-128"/>
              </a:defRPr>
            </a:lvl6pPr>
            <a:lvl7pPr marL="2971800" indent="-228600" eaLnBrk="0" fontAlgn="base" hangingPunct="0">
              <a:spcBef>
                <a:spcPct val="0"/>
              </a:spcBef>
              <a:spcAft>
                <a:spcPct val="0"/>
              </a:spcAft>
              <a:defRPr kumimoji="1" sz="4000" b="1" u="sng">
                <a:solidFill>
                  <a:schemeClr val="tx1"/>
                </a:solidFill>
                <a:latin typeface="Papyrus" panose="03070502060502030205" pitchFamily="66" charset="0"/>
                <a:ea typeface="MS PGothic" panose="020B0600070205080204" pitchFamily="34" charset="-128"/>
              </a:defRPr>
            </a:lvl7pPr>
            <a:lvl8pPr marL="3429000" indent="-228600" eaLnBrk="0" fontAlgn="base" hangingPunct="0">
              <a:spcBef>
                <a:spcPct val="0"/>
              </a:spcBef>
              <a:spcAft>
                <a:spcPct val="0"/>
              </a:spcAft>
              <a:defRPr kumimoji="1" sz="4000" b="1" u="sng">
                <a:solidFill>
                  <a:schemeClr val="tx1"/>
                </a:solidFill>
                <a:latin typeface="Papyrus" panose="03070502060502030205" pitchFamily="66" charset="0"/>
                <a:ea typeface="MS PGothic" panose="020B0600070205080204" pitchFamily="34" charset="-128"/>
              </a:defRPr>
            </a:lvl8pPr>
            <a:lvl9pPr marL="3886200" indent="-228600" eaLnBrk="0" fontAlgn="base" hangingPunct="0">
              <a:spcBef>
                <a:spcPct val="0"/>
              </a:spcBef>
              <a:spcAft>
                <a:spcPct val="0"/>
              </a:spcAft>
              <a:defRPr kumimoji="1" sz="4000" b="1" u="sng">
                <a:solidFill>
                  <a:schemeClr val="tx1"/>
                </a:solidFill>
                <a:latin typeface="Papyrus" panose="03070502060502030205" pitchFamily="66" charset="0"/>
                <a:ea typeface="MS PGothic" panose="020B0600070205080204" pitchFamily="34" charset="-128"/>
              </a:defRPr>
            </a:lvl9pPr>
          </a:lstStyle>
          <a:p>
            <a:pPr algn="ctr" defTabSz="914400" eaLnBrk="1" fontAlgn="base" hangingPunct="1">
              <a:spcBef>
                <a:spcPct val="0"/>
              </a:spcBef>
              <a:spcAft>
                <a:spcPct val="0"/>
              </a:spcAft>
            </a:pPr>
            <a:r>
              <a:rPr lang="en-US" altLang="en-US" sz="6000" u="none" dirty="0" smtClean="0">
                <a:solidFill>
                  <a:srgbClr val="000000"/>
                </a:solidFill>
                <a:latin typeface="Trebuchet MS" panose="020B0603020202020204" pitchFamily="34" charset="0"/>
              </a:rPr>
              <a:t>NGSS PE</a:t>
            </a:r>
          </a:p>
        </p:txBody>
      </p:sp>
      <p:grpSp>
        <p:nvGrpSpPr>
          <p:cNvPr id="20" name="Group 19"/>
          <p:cNvGrpSpPr/>
          <p:nvPr/>
        </p:nvGrpSpPr>
        <p:grpSpPr>
          <a:xfrm>
            <a:off x="3321539" y="4038600"/>
            <a:ext cx="3707911" cy="2338942"/>
            <a:chOff x="3048000" y="4038600"/>
            <a:chExt cx="3574597" cy="2269649"/>
          </a:xfrm>
        </p:grpSpPr>
        <p:pic>
          <p:nvPicPr>
            <p:cNvPr id="21" name="Picture 20" descr="dT6L4KpT9.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038600"/>
              <a:ext cx="3574597" cy="22696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extBox 21"/>
            <p:cNvSpPr txBox="1">
              <a:spLocks noChangeArrowheads="1"/>
            </p:cNvSpPr>
            <p:nvPr/>
          </p:nvSpPr>
          <p:spPr bwMode="auto">
            <a:xfrm>
              <a:off x="3230880" y="4465538"/>
              <a:ext cx="19812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4000" b="1" u="sng">
                  <a:solidFill>
                    <a:schemeClr val="tx1"/>
                  </a:solidFill>
                  <a:latin typeface="Papyrus" panose="03070502060502030205" pitchFamily="66" charset="0"/>
                  <a:ea typeface="MS PGothic" panose="020B0600070205080204" pitchFamily="34" charset="-128"/>
                </a:defRPr>
              </a:lvl1pPr>
              <a:lvl2pPr marL="742950" indent="-285750" eaLnBrk="0" hangingPunct="0">
                <a:defRPr kumimoji="1" sz="4000" b="1" u="sng">
                  <a:solidFill>
                    <a:schemeClr val="tx1"/>
                  </a:solidFill>
                  <a:latin typeface="Papyrus" panose="03070502060502030205" pitchFamily="66" charset="0"/>
                  <a:ea typeface="MS PGothic" panose="020B0600070205080204" pitchFamily="34" charset="-128"/>
                </a:defRPr>
              </a:lvl2pPr>
              <a:lvl3pPr marL="1143000" indent="-228600" eaLnBrk="0" hangingPunct="0">
                <a:defRPr kumimoji="1" sz="4000" b="1" u="sng">
                  <a:solidFill>
                    <a:schemeClr val="tx1"/>
                  </a:solidFill>
                  <a:latin typeface="Papyrus" panose="03070502060502030205" pitchFamily="66" charset="0"/>
                  <a:ea typeface="MS PGothic" panose="020B0600070205080204" pitchFamily="34" charset="-128"/>
                </a:defRPr>
              </a:lvl3pPr>
              <a:lvl4pPr marL="1600200" indent="-228600" eaLnBrk="0" hangingPunct="0">
                <a:defRPr kumimoji="1" sz="4000" b="1" u="sng">
                  <a:solidFill>
                    <a:schemeClr val="tx1"/>
                  </a:solidFill>
                  <a:latin typeface="Papyrus" panose="03070502060502030205" pitchFamily="66" charset="0"/>
                  <a:ea typeface="MS PGothic" panose="020B0600070205080204" pitchFamily="34" charset="-128"/>
                </a:defRPr>
              </a:lvl4pPr>
              <a:lvl5pPr marL="2057400" indent="-228600" eaLnBrk="0" hangingPunct="0">
                <a:defRPr kumimoji="1" sz="4000" b="1" u="sng">
                  <a:solidFill>
                    <a:schemeClr val="tx1"/>
                  </a:solidFill>
                  <a:latin typeface="Papyrus" panose="03070502060502030205" pitchFamily="66" charset="0"/>
                  <a:ea typeface="MS PGothic" panose="020B0600070205080204" pitchFamily="34" charset="-128"/>
                </a:defRPr>
              </a:lvl5pPr>
              <a:lvl6pPr marL="2514600" indent="-228600" eaLnBrk="0" fontAlgn="base" hangingPunct="0">
                <a:spcBef>
                  <a:spcPct val="0"/>
                </a:spcBef>
                <a:spcAft>
                  <a:spcPct val="0"/>
                </a:spcAft>
                <a:defRPr kumimoji="1" sz="4000" b="1" u="sng">
                  <a:solidFill>
                    <a:schemeClr val="tx1"/>
                  </a:solidFill>
                  <a:latin typeface="Papyrus" panose="03070502060502030205" pitchFamily="66" charset="0"/>
                  <a:ea typeface="MS PGothic" panose="020B0600070205080204" pitchFamily="34" charset="-128"/>
                </a:defRPr>
              </a:lvl6pPr>
              <a:lvl7pPr marL="2971800" indent="-228600" eaLnBrk="0" fontAlgn="base" hangingPunct="0">
                <a:spcBef>
                  <a:spcPct val="0"/>
                </a:spcBef>
                <a:spcAft>
                  <a:spcPct val="0"/>
                </a:spcAft>
                <a:defRPr kumimoji="1" sz="4000" b="1" u="sng">
                  <a:solidFill>
                    <a:schemeClr val="tx1"/>
                  </a:solidFill>
                  <a:latin typeface="Papyrus" panose="03070502060502030205" pitchFamily="66" charset="0"/>
                  <a:ea typeface="MS PGothic" panose="020B0600070205080204" pitchFamily="34" charset="-128"/>
                </a:defRPr>
              </a:lvl7pPr>
              <a:lvl8pPr marL="3429000" indent="-228600" eaLnBrk="0" fontAlgn="base" hangingPunct="0">
                <a:spcBef>
                  <a:spcPct val="0"/>
                </a:spcBef>
                <a:spcAft>
                  <a:spcPct val="0"/>
                </a:spcAft>
                <a:defRPr kumimoji="1" sz="4000" b="1" u="sng">
                  <a:solidFill>
                    <a:schemeClr val="tx1"/>
                  </a:solidFill>
                  <a:latin typeface="Papyrus" panose="03070502060502030205" pitchFamily="66" charset="0"/>
                  <a:ea typeface="MS PGothic" panose="020B0600070205080204" pitchFamily="34" charset="-128"/>
                </a:defRPr>
              </a:lvl8pPr>
              <a:lvl9pPr marL="3886200" indent="-228600" eaLnBrk="0" fontAlgn="base" hangingPunct="0">
                <a:spcBef>
                  <a:spcPct val="0"/>
                </a:spcBef>
                <a:spcAft>
                  <a:spcPct val="0"/>
                </a:spcAft>
                <a:defRPr kumimoji="1" sz="4000" b="1" u="sng">
                  <a:solidFill>
                    <a:schemeClr val="tx1"/>
                  </a:solidFill>
                  <a:latin typeface="Papyrus" panose="03070502060502030205" pitchFamily="66" charset="0"/>
                  <a:ea typeface="MS PGothic" panose="020B0600070205080204" pitchFamily="34" charset="-128"/>
                </a:defRPr>
              </a:lvl9pPr>
            </a:lstStyle>
            <a:p>
              <a:pPr defTabSz="914400" eaLnBrk="1" fontAlgn="base" hangingPunct="1">
                <a:spcBef>
                  <a:spcPct val="0"/>
                </a:spcBef>
                <a:spcAft>
                  <a:spcPct val="0"/>
                </a:spcAft>
              </a:pPr>
              <a:r>
                <a:rPr lang="en-US" altLang="en-US" sz="2000" u="none" dirty="0" smtClean="0">
                  <a:solidFill>
                    <a:srgbClr val="000000"/>
                  </a:solidFill>
                  <a:latin typeface="Trebuchet MS" panose="020B0603020202020204" pitchFamily="34" charset="0"/>
                </a:rPr>
                <a:t>Evidence Statements</a:t>
              </a:r>
            </a:p>
          </p:txBody>
        </p:sp>
      </p:grpSp>
    </p:spTree>
    <p:extLst>
      <p:ext uri="{BB962C8B-B14F-4D97-AF65-F5344CB8AC3E}">
        <p14:creationId xmlns:p14="http://schemas.microsoft.com/office/powerpoint/2010/main" val="293147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j-lt"/>
              </a:rPr>
              <a:t>Simple Bundle</a:t>
            </a:r>
            <a:endParaRPr lang="en-US" sz="3200" dirty="0">
              <a:latin typeface="+mj-lt"/>
            </a:endParaRPr>
          </a:p>
        </p:txBody>
      </p:sp>
      <p:sp>
        <p:nvSpPr>
          <p:cNvPr id="6"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smtClean="0">
                <a:latin typeface="+mj-lt"/>
                <a:cs typeface="Arial"/>
              </a:rPr>
              <a:t>MS-LS1-7</a:t>
            </a:r>
            <a:r>
              <a:rPr lang="en-US" sz="2800" b="1" dirty="0">
                <a:latin typeface="+mj-lt"/>
                <a:cs typeface="Arial"/>
              </a:rPr>
              <a:t>. </a:t>
            </a:r>
            <a:r>
              <a:rPr lang="en-US" sz="2800" dirty="0">
                <a:latin typeface="+mj-lt"/>
                <a:cs typeface="Arial"/>
              </a:rPr>
              <a:t>Develop a model to describe how food is rearranged through chemical reactions forming new molecules that support growth and/or release energy as this matter moves through an organism.</a:t>
            </a:r>
          </a:p>
          <a:p>
            <a:pPr marL="0" indent="0">
              <a:buNone/>
            </a:pPr>
            <a:endParaRPr lang="en-US" sz="2800" dirty="0">
              <a:latin typeface="+mj-lt"/>
              <a:cs typeface="Arial"/>
            </a:endParaRPr>
          </a:p>
          <a:p>
            <a:pPr marL="0" indent="0">
              <a:buNone/>
            </a:pPr>
            <a:r>
              <a:rPr lang="en-US" sz="2800" b="1" dirty="0">
                <a:latin typeface="+mj-lt"/>
                <a:cs typeface="Arial"/>
              </a:rPr>
              <a:t>MS-PS1-5.  </a:t>
            </a:r>
            <a:r>
              <a:rPr lang="en-US" sz="2800" dirty="0">
                <a:latin typeface="+mj-lt"/>
                <a:cs typeface="Arial"/>
              </a:rPr>
              <a:t>Develop and use a model to describe how the total number of atoms does not change in a chemical reaction and thus mass is conserved. </a:t>
            </a:r>
          </a:p>
          <a:p>
            <a:pPr marL="0" indent="0">
              <a:buNone/>
            </a:pPr>
            <a:endParaRPr lang="en-US" sz="2800" dirty="0">
              <a:latin typeface="+mj-lt"/>
              <a:cs typeface="Arial"/>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Tree>
    <p:extLst>
      <p:ext uri="{BB962C8B-B14F-4D97-AF65-F5344CB8AC3E}">
        <p14:creationId xmlns:p14="http://schemas.microsoft.com/office/powerpoint/2010/main" val="230212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mj-lt"/>
              </a:rPr>
              <a:t>MS-LS1-7 and MS-PS1-5</a:t>
            </a: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pic>
        <p:nvPicPr>
          <p:cNvPr id="7" name="Picture 6" descr="MS_PS_Formatted_06102015 reviewed - Word"/>
          <p:cNvPicPr>
            <a:picLocks noChangeAspect="1"/>
          </p:cNvPicPr>
          <p:nvPr/>
        </p:nvPicPr>
        <p:blipFill rotWithShape="1">
          <a:blip r:embed="rId4">
            <a:extLst>
              <a:ext uri="{28A0092B-C50C-407E-A947-70E740481C1C}">
                <a14:useLocalDpi xmlns:a14="http://schemas.microsoft.com/office/drawing/2010/main" val="0"/>
              </a:ext>
            </a:extLst>
          </a:blip>
          <a:srcRect l="24125" t="27891" r="39956" b="20680"/>
          <a:stretch/>
        </p:blipFill>
        <p:spPr>
          <a:xfrm>
            <a:off x="4476212" y="1387464"/>
            <a:ext cx="4588416" cy="5337110"/>
          </a:xfrm>
          <a:prstGeom prst="rect">
            <a:avLst/>
          </a:prstGeom>
        </p:spPr>
      </p:pic>
      <p:pic>
        <p:nvPicPr>
          <p:cNvPr id="8" name="Picture 7" descr="MS_LS_Formatted_06102015 reviewed - Word"/>
          <p:cNvPicPr>
            <a:picLocks noChangeAspect="1"/>
          </p:cNvPicPr>
          <p:nvPr/>
        </p:nvPicPr>
        <p:blipFill rotWithShape="1">
          <a:blip r:embed="rId5">
            <a:extLst>
              <a:ext uri="{28A0092B-C50C-407E-A947-70E740481C1C}">
                <a14:useLocalDpi xmlns:a14="http://schemas.microsoft.com/office/drawing/2010/main" val="0"/>
              </a:ext>
            </a:extLst>
          </a:blip>
          <a:srcRect l="24015" t="27891" r="37881" b="15238"/>
          <a:stretch/>
        </p:blipFill>
        <p:spPr>
          <a:xfrm>
            <a:off x="74639" y="1424785"/>
            <a:ext cx="4401573" cy="5271795"/>
          </a:xfrm>
          <a:prstGeom prst="rect">
            <a:avLst/>
          </a:prstGeom>
        </p:spPr>
      </p:pic>
    </p:spTree>
    <p:extLst>
      <p:ext uri="{BB962C8B-B14F-4D97-AF65-F5344CB8AC3E}">
        <p14:creationId xmlns:p14="http://schemas.microsoft.com/office/powerpoint/2010/main" val="75511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mj-lt"/>
              </a:rPr>
              <a:t>MS-LS1-7 and MS-PS1-5</a:t>
            </a: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pic>
        <p:nvPicPr>
          <p:cNvPr id="6" name="Picture 5" descr="MS_LS_Formatted_06102015 reviewed - Word"/>
          <p:cNvPicPr>
            <a:picLocks noChangeAspect="1"/>
          </p:cNvPicPr>
          <p:nvPr/>
        </p:nvPicPr>
        <p:blipFill rotWithShape="1">
          <a:blip r:embed="rId4">
            <a:extLst>
              <a:ext uri="{28A0092B-C50C-407E-A947-70E740481C1C}">
                <a14:useLocalDpi xmlns:a14="http://schemas.microsoft.com/office/drawing/2010/main" val="0"/>
              </a:ext>
            </a:extLst>
          </a:blip>
          <a:srcRect l="24124" t="27755" r="37881" b="15374"/>
          <a:stretch/>
        </p:blipFill>
        <p:spPr>
          <a:xfrm>
            <a:off x="90690" y="1382188"/>
            <a:ext cx="4389120" cy="5271938"/>
          </a:xfrm>
          <a:prstGeom prst="rect">
            <a:avLst/>
          </a:prstGeom>
        </p:spPr>
      </p:pic>
      <p:pic>
        <p:nvPicPr>
          <p:cNvPr id="9" name="Picture 8" descr="MS_PS_Formatted_06102015 reviewed - Word"/>
          <p:cNvPicPr>
            <a:picLocks/>
          </p:cNvPicPr>
          <p:nvPr/>
        </p:nvPicPr>
        <p:blipFill rotWithShape="1">
          <a:blip r:embed="rId5">
            <a:extLst>
              <a:ext uri="{28A0092B-C50C-407E-A947-70E740481C1C}">
                <a14:useLocalDpi xmlns:a14="http://schemas.microsoft.com/office/drawing/2010/main" val="0"/>
              </a:ext>
            </a:extLst>
          </a:blip>
          <a:srcRect l="24124" t="32925" r="40175" b="15647"/>
          <a:stretch/>
        </p:blipFill>
        <p:spPr>
          <a:xfrm>
            <a:off x="4483138" y="1341745"/>
            <a:ext cx="4539920" cy="5349240"/>
          </a:xfrm>
          <a:prstGeom prst="rect">
            <a:avLst/>
          </a:prstGeom>
        </p:spPr>
      </p:pic>
    </p:spTree>
    <p:extLst>
      <p:ext uri="{BB962C8B-B14F-4D97-AF65-F5344CB8AC3E}">
        <p14:creationId xmlns:p14="http://schemas.microsoft.com/office/powerpoint/2010/main" val="100621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j-lt"/>
              </a:rPr>
              <a:t>Today’s Presenters</a:t>
            </a:r>
            <a:endParaRPr lang="en-US" sz="3200" dirty="0">
              <a:latin typeface="+mj-lt"/>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877" y="1280160"/>
            <a:ext cx="1340283" cy="164580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2997878"/>
            <a:ext cx="1452845" cy="142636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157" y="4614924"/>
            <a:ext cx="1402208" cy="1763256"/>
          </a:xfrm>
          <a:prstGeom prst="rect">
            <a:avLst/>
          </a:prstGeom>
        </p:spPr>
      </p:pic>
      <p:sp>
        <p:nvSpPr>
          <p:cNvPr id="10" name="TextBox 9"/>
          <p:cNvSpPr txBox="1"/>
          <p:nvPr/>
        </p:nvSpPr>
        <p:spPr>
          <a:xfrm>
            <a:off x="2214845" y="3013121"/>
            <a:ext cx="6720149" cy="1384995"/>
          </a:xfrm>
          <a:prstGeom prst="rect">
            <a:avLst/>
          </a:prstGeom>
          <a:noFill/>
        </p:spPr>
        <p:txBody>
          <a:bodyPr wrap="square" rtlCol="0">
            <a:spAutoFit/>
          </a:bodyPr>
          <a:lstStyle/>
          <a:p>
            <a:r>
              <a:rPr lang="en-US" sz="1400" b="1" dirty="0"/>
              <a:t>Chris Embry </a:t>
            </a:r>
            <a:r>
              <a:rPr lang="en-US" sz="1400" b="1" dirty="0" smtClean="0"/>
              <a:t>Mohr</a:t>
            </a:r>
          </a:p>
          <a:p>
            <a:r>
              <a:rPr lang="en-US" sz="1400" i="1" dirty="0" smtClean="0"/>
              <a:t>High </a:t>
            </a:r>
            <a:r>
              <a:rPr lang="en-US" sz="1400" i="1" dirty="0"/>
              <a:t>School Science Teacher, Olympia High School, Stanford, </a:t>
            </a:r>
            <a:r>
              <a:rPr lang="en-US" sz="1400" i="1" dirty="0" smtClean="0"/>
              <a:t>IL</a:t>
            </a:r>
          </a:p>
          <a:p>
            <a:endParaRPr lang="en-US" sz="1400" i="1" dirty="0"/>
          </a:p>
          <a:p>
            <a:r>
              <a:rPr lang="en-US" sz="1400" dirty="0"/>
              <a:t>Chris has taught science and agriculture for over 20 years in rural Illinois and was a member of the NGSS Life Science Writing Team.  She serves in various leadership roles and conducts professional development workshops throughout the </a:t>
            </a:r>
            <a:r>
              <a:rPr lang="en-US" sz="1400" dirty="0" smtClean="0"/>
              <a:t>Midwest.</a:t>
            </a:r>
            <a:endParaRPr lang="en-US" sz="1400" dirty="0"/>
          </a:p>
        </p:txBody>
      </p:sp>
      <p:sp>
        <p:nvSpPr>
          <p:cNvPr id="11" name="TextBox 10"/>
          <p:cNvSpPr txBox="1"/>
          <p:nvPr/>
        </p:nvSpPr>
        <p:spPr>
          <a:xfrm>
            <a:off x="2214845" y="4704354"/>
            <a:ext cx="6720149" cy="1384995"/>
          </a:xfrm>
          <a:prstGeom prst="rect">
            <a:avLst/>
          </a:prstGeom>
          <a:noFill/>
        </p:spPr>
        <p:txBody>
          <a:bodyPr wrap="square" rtlCol="0">
            <a:spAutoFit/>
          </a:bodyPr>
          <a:lstStyle/>
          <a:p>
            <a:r>
              <a:rPr lang="en-US" sz="1400" b="1" dirty="0" smtClean="0"/>
              <a:t>Michael Harris</a:t>
            </a:r>
          </a:p>
          <a:p>
            <a:r>
              <a:rPr lang="en-US" sz="1400" i="1" dirty="0" smtClean="0"/>
              <a:t>1</a:t>
            </a:r>
            <a:r>
              <a:rPr lang="en-US" sz="1400" i="1" baseline="30000" dirty="0" smtClean="0"/>
              <a:t>st</a:t>
            </a:r>
            <a:r>
              <a:rPr lang="en-US" sz="1400" i="1" dirty="0" smtClean="0"/>
              <a:t> Grade Teacher, Chico, California</a:t>
            </a:r>
          </a:p>
          <a:p>
            <a:endParaRPr lang="en-US" sz="1400" i="1" dirty="0"/>
          </a:p>
          <a:p>
            <a:r>
              <a:rPr lang="en-US" sz="1400" dirty="0"/>
              <a:t>Michael Harris has been a teacher in Chico, California for 32 years. He has worked with the K12-Alliance and has provided science professional development throughout the state for over 25 years. In addition, he </a:t>
            </a:r>
            <a:r>
              <a:rPr lang="en-US" sz="1400" dirty="0" smtClean="0"/>
              <a:t>worked on </a:t>
            </a:r>
            <a:r>
              <a:rPr lang="en-US" sz="1400" dirty="0"/>
              <a:t>the NGSS Example Bundles for K-1.</a:t>
            </a:r>
            <a:endParaRPr lang="en-US" sz="1400" dirty="0">
              <a:effectLst/>
            </a:endParaRPr>
          </a:p>
        </p:txBody>
      </p:sp>
      <p:sp>
        <p:nvSpPr>
          <p:cNvPr id="12" name="TextBox 11"/>
          <p:cNvSpPr txBox="1"/>
          <p:nvPr/>
        </p:nvSpPr>
        <p:spPr>
          <a:xfrm>
            <a:off x="2230084" y="1277890"/>
            <a:ext cx="6720149" cy="1600438"/>
          </a:xfrm>
          <a:prstGeom prst="rect">
            <a:avLst/>
          </a:prstGeom>
          <a:noFill/>
        </p:spPr>
        <p:txBody>
          <a:bodyPr wrap="square" rtlCol="0">
            <a:spAutoFit/>
          </a:bodyPr>
          <a:lstStyle/>
          <a:p>
            <a:r>
              <a:rPr lang="en-US" sz="1400" b="1" dirty="0"/>
              <a:t>Rita Januszyk </a:t>
            </a:r>
            <a:endParaRPr lang="en-US" sz="1400" b="1" dirty="0" smtClean="0"/>
          </a:p>
          <a:p>
            <a:r>
              <a:rPr lang="en-US" sz="1400" i="1" dirty="0"/>
              <a:t>R</a:t>
            </a:r>
            <a:r>
              <a:rPr lang="en-US" sz="1400" i="1" dirty="0" smtClean="0"/>
              <a:t>etired </a:t>
            </a:r>
            <a:r>
              <a:rPr lang="en-US" sz="1400" i="1" dirty="0"/>
              <a:t>science educator from Gower West Elementary in </a:t>
            </a:r>
            <a:r>
              <a:rPr lang="en-US" sz="1400" i="1" dirty="0" smtClean="0"/>
              <a:t>Illinois; NGSS consultant</a:t>
            </a:r>
          </a:p>
          <a:p>
            <a:r>
              <a:rPr lang="en-US" sz="1400" dirty="0" smtClean="0"/>
              <a:t> </a:t>
            </a:r>
          </a:p>
          <a:p>
            <a:r>
              <a:rPr lang="en-US" sz="1400" dirty="0" smtClean="0"/>
              <a:t>Rita </a:t>
            </a:r>
            <a:r>
              <a:rPr lang="en-US" sz="1400" dirty="0"/>
              <a:t>was an elementary educator for many years. She served as a writer on the NGSS writing team, NGSS Diversity and Equity Team, NGSS Example Bundles, and the Illinois State Board of Education Model Science Resource Project. Rita is one of the editors and contributors of the book </a:t>
            </a:r>
            <a:r>
              <a:rPr lang="en-US" sz="1400" i="1" dirty="0"/>
              <a:t>NGSS for All Students</a:t>
            </a:r>
            <a:r>
              <a:rPr lang="en-US" sz="1400" dirty="0"/>
              <a:t>. </a:t>
            </a:r>
            <a:endParaRPr lang="en-US" sz="1400" dirty="0">
              <a:effectLst/>
            </a:endParaRPr>
          </a:p>
        </p:txBody>
      </p:sp>
    </p:spTree>
    <p:extLst>
      <p:ext uri="{BB962C8B-B14F-4D97-AF65-F5344CB8AC3E}">
        <p14:creationId xmlns:p14="http://schemas.microsoft.com/office/powerpoint/2010/main" val="358755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j-lt"/>
              </a:rPr>
              <a:t>Challenges</a:t>
            </a:r>
            <a:endParaRPr lang="en-US" sz="3200" dirty="0">
              <a:latin typeface="+mj-lt"/>
            </a:endParaRPr>
          </a:p>
        </p:txBody>
      </p:sp>
      <p:sp>
        <p:nvSpPr>
          <p:cNvPr id="6"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smtClean="0">
                <a:latin typeface="+mj-lt"/>
                <a:cs typeface="Arial"/>
              </a:rPr>
              <a:t>Classroom instruction and assessment should use many </a:t>
            </a:r>
            <a:r>
              <a:rPr lang="en-US" sz="2800" b="1" dirty="0" smtClean="0">
                <a:latin typeface="+mj-lt"/>
                <a:cs typeface="Arial"/>
              </a:rPr>
              <a:t>different, appropriate, combinations </a:t>
            </a:r>
            <a:r>
              <a:rPr lang="en-US" sz="2800" dirty="0" smtClean="0">
                <a:latin typeface="+mj-lt"/>
                <a:cs typeface="Arial"/>
              </a:rPr>
              <a:t>of </a:t>
            </a:r>
          </a:p>
          <a:p>
            <a:pPr marL="800100" lvl="2" indent="0">
              <a:buNone/>
            </a:pPr>
            <a:r>
              <a:rPr lang="en-US" sz="2800" dirty="0" smtClean="0">
                <a:latin typeface="+mj-lt"/>
                <a:cs typeface="Arial"/>
              </a:rPr>
              <a:t> - practices, </a:t>
            </a:r>
          </a:p>
          <a:p>
            <a:pPr marL="800100" lvl="2" indent="0">
              <a:buNone/>
            </a:pPr>
            <a:r>
              <a:rPr lang="en-US" sz="2800" dirty="0" smtClean="0">
                <a:latin typeface="+mj-lt"/>
                <a:cs typeface="Arial"/>
              </a:rPr>
              <a:t> - crosscutting concepts, and </a:t>
            </a:r>
          </a:p>
          <a:p>
            <a:pPr marL="800100" lvl="2" indent="0">
              <a:buNone/>
            </a:pPr>
            <a:r>
              <a:rPr lang="en-US" sz="2800" dirty="0" smtClean="0">
                <a:latin typeface="+mj-lt"/>
                <a:cs typeface="Arial"/>
              </a:rPr>
              <a:t> - disciplinary core ideas, </a:t>
            </a:r>
          </a:p>
          <a:p>
            <a:pPr marL="0" indent="0">
              <a:buNone/>
            </a:pPr>
            <a:r>
              <a:rPr lang="en-US" sz="2800" dirty="0" smtClean="0">
                <a:latin typeface="+mj-lt"/>
                <a:cs typeface="Arial"/>
              </a:rPr>
              <a:t>such that by the end of instruction students have had ample experience with all aspects of the three dimensions and how they work together to meet the goals set by the PE bundle. </a:t>
            </a:r>
          </a:p>
          <a:p>
            <a:pPr marL="0" indent="0">
              <a:buNone/>
            </a:pPr>
            <a:endParaRPr lang="en-US" sz="2800" dirty="0">
              <a:latin typeface="+mj-lt"/>
              <a:cs typeface="Arial"/>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Tree>
    <p:extLst>
      <p:ext uri="{BB962C8B-B14F-4D97-AF65-F5344CB8AC3E}">
        <p14:creationId xmlns:p14="http://schemas.microsoft.com/office/powerpoint/2010/main" val="126688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j-lt"/>
              </a:rPr>
              <a:t>Summary</a:t>
            </a:r>
            <a:endParaRPr lang="en-US" sz="3200" dirty="0">
              <a:latin typeface="+mj-lt"/>
            </a:endParaRPr>
          </a:p>
        </p:txBody>
      </p:sp>
      <p:sp>
        <p:nvSpPr>
          <p:cNvPr id="6" name="Content Placeholder 2"/>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00000"/>
              <a:buBlip>
                <a:blip r:embed="rId3"/>
              </a:buBlip>
            </a:pPr>
            <a:r>
              <a:rPr lang="en-US" sz="2800" dirty="0" smtClean="0">
                <a:latin typeface="+mj-lt"/>
                <a:cs typeface="Arial"/>
              </a:rPr>
              <a:t>Bundling </a:t>
            </a:r>
            <a:r>
              <a:rPr lang="en-US" sz="2800" dirty="0">
                <a:latin typeface="+mj-lt"/>
                <a:cs typeface="Arial"/>
              </a:rPr>
              <a:t>can be a useful step in curriculum development</a:t>
            </a:r>
          </a:p>
          <a:p>
            <a:pPr>
              <a:buSzPct val="100000"/>
              <a:buBlip>
                <a:blip r:embed="rId3"/>
              </a:buBlip>
            </a:pPr>
            <a:r>
              <a:rPr lang="en-US" sz="2800" dirty="0">
                <a:latin typeface="+mj-lt"/>
                <a:cs typeface="Arial"/>
              </a:rPr>
              <a:t>NGSS Example Bundles are a new resource to illustrate bundling</a:t>
            </a:r>
          </a:p>
          <a:p>
            <a:pPr>
              <a:buSzPct val="100000"/>
              <a:buBlip>
                <a:blip r:embed="rId3"/>
              </a:buBlip>
            </a:pPr>
            <a:r>
              <a:rPr lang="en-US" sz="2800" dirty="0">
                <a:latin typeface="+mj-lt"/>
                <a:cs typeface="Arial"/>
              </a:rPr>
              <a:t>Users can and should create their own bundles</a:t>
            </a:r>
          </a:p>
          <a:p>
            <a:endParaRPr lang="en-US" dirty="0">
              <a:solidFill>
                <a:srgbClr val="C1C1C1"/>
              </a:solidFill>
              <a:latin typeface="Arial"/>
              <a:cs typeface="Arial"/>
            </a:endParaRPr>
          </a:p>
        </p:txBody>
      </p:sp>
      <p:pic>
        <p:nvPicPr>
          <p:cNvPr id="5" name="Picture 4" descr="NGSS_logo_Tag_CMY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Tree>
    <p:extLst>
      <p:ext uri="{BB962C8B-B14F-4D97-AF65-F5344CB8AC3E}">
        <p14:creationId xmlns:p14="http://schemas.microsoft.com/office/powerpoint/2010/main" val="318943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625" y="2730968"/>
            <a:ext cx="7708751" cy="1143000"/>
          </a:xfrm>
        </p:spPr>
        <p:txBody>
          <a:bodyPr>
            <a:normAutofit fontScale="90000"/>
          </a:bodyPr>
          <a:lstStyle/>
          <a:p>
            <a:pPr algn="ctr"/>
            <a:r>
              <a:rPr lang="en-US" sz="2800" dirty="0">
                <a:solidFill>
                  <a:schemeClr val="tx1"/>
                </a:solidFill>
              </a:rPr>
              <a:t>Which part of bundling or the Example Bundles would you most like to hear more about?</a:t>
            </a: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
        <p:nvSpPr>
          <p:cNvPr id="7" name="Title 1"/>
          <p:cNvSpPr txBox="1">
            <a:spLocks/>
          </p:cNvSpPr>
          <p:nvPr/>
        </p:nvSpPr>
        <p:spPr>
          <a:xfrm>
            <a:off x="457200" y="1722439"/>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b="1" kern="1200">
                <a:solidFill>
                  <a:srgbClr val="EB801B"/>
                </a:solidFill>
                <a:latin typeface="Arial"/>
                <a:ea typeface="+mj-ea"/>
                <a:cs typeface="Arial"/>
              </a:defRPr>
            </a:lvl1pPr>
          </a:lstStyle>
          <a:p>
            <a:pPr algn="ctr"/>
            <a:r>
              <a:rPr lang="en-US" sz="3200" dirty="0" smtClean="0">
                <a:solidFill>
                  <a:srgbClr val="293893"/>
                </a:solidFill>
                <a:latin typeface="+mj-lt"/>
                <a:cs typeface="Arial" panose="020B0604020202020204" pitchFamily="34" charset="0"/>
              </a:rPr>
              <a:t>POLL QUESTION</a:t>
            </a:r>
            <a:endParaRPr lang="en-US" sz="3200" dirty="0">
              <a:solidFill>
                <a:srgbClr val="293893"/>
              </a:solidFill>
              <a:latin typeface="+mj-lt"/>
              <a:cs typeface="Arial" panose="020B0604020202020204" pitchFamily="34" charset="0"/>
            </a:endParaRPr>
          </a:p>
        </p:txBody>
      </p:sp>
    </p:spTree>
    <p:extLst>
      <p:ext uri="{BB962C8B-B14F-4D97-AF65-F5344CB8AC3E}">
        <p14:creationId xmlns:p14="http://schemas.microsoft.com/office/powerpoint/2010/main" val="1762017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Questions?</a:t>
            </a:r>
            <a:endParaRPr lang="en-US" dirty="0"/>
          </a:p>
        </p:txBody>
      </p:sp>
      <p:pic>
        <p:nvPicPr>
          <p:cNvPr id="4" name="Picture 3"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Tree>
    <p:extLst>
      <p:ext uri="{BB962C8B-B14F-4D97-AF65-F5344CB8AC3E}">
        <p14:creationId xmlns:p14="http://schemas.microsoft.com/office/powerpoint/2010/main" val="205520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latin typeface="+mj-lt"/>
              </a:rPr>
              <a:t>Thank you for joining us!</a:t>
            </a:r>
            <a:endParaRPr lang="en-US" sz="3200" dirty="0">
              <a:latin typeface="+mj-lt"/>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
        <p:nvSpPr>
          <p:cNvPr id="7" name="Content Placeholder 2"/>
          <p:cNvSpPr txBox="1">
            <a:spLocks/>
          </p:cNvSpPr>
          <p:nvPr/>
        </p:nvSpPr>
        <p:spPr>
          <a:xfrm>
            <a:off x="3701144" y="1448998"/>
            <a:ext cx="4985656" cy="427976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SzPct val="100000"/>
              <a:buNone/>
            </a:pPr>
            <a:endParaRPr lang="en-US" dirty="0">
              <a:solidFill>
                <a:srgbClr val="000000"/>
              </a:solidFill>
              <a:latin typeface="Arial"/>
              <a:cs typeface="Arial"/>
            </a:endParaRPr>
          </a:p>
          <a:p>
            <a:pPr marL="0" indent="0" algn="ctr">
              <a:buSzPct val="100000"/>
              <a:buNone/>
            </a:pPr>
            <a:r>
              <a:rPr lang="en-US" dirty="0" smtClean="0">
                <a:solidFill>
                  <a:srgbClr val="000000"/>
                </a:solidFill>
                <a:latin typeface="Arial"/>
                <a:cs typeface="Arial"/>
                <a:hlinkClick r:id="rId4"/>
              </a:rPr>
              <a:t>www.nextgenscience.org</a:t>
            </a:r>
            <a:endParaRPr lang="en-US" dirty="0" smtClean="0">
              <a:solidFill>
                <a:srgbClr val="000000"/>
              </a:solidFill>
              <a:latin typeface="Arial"/>
              <a:cs typeface="Arial"/>
            </a:endParaRPr>
          </a:p>
          <a:p>
            <a:pPr marL="0" indent="0" algn="ctr">
              <a:buSzPct val="100000"/>
              <a:buNone/>
            </a:pPr>
            <a:endParaRPr lang="en-US" dirty="0">
              <a:solidFill>
                <a:srgbClr val="000000"/>
              </a:solidFill>
              <a:latin typeface="Arial"/>
              <a:cs typeface="Arial"/>
            </a:endParaRPr>
          </a:p>
          <a:p>
            <a:pPr marL="0" indent="0" algn="ctr">
              <a:buSzPct val="100000"/>
              <a:buNone/>
            </a:pPr>
            <a:r>
              <a:rPr lang="en-US" dirty="0" smtClean="0">
                <a:solidFill>
                  <a:srgbClr val="000000"/>
                </a:solidFill>
                <a:latin typeface="Arial"/>
                <a:cs typeface="Arial"/>
                <a:hlinkClick r:id="rId5"/>
              </a:rPr>
              <a:t>www.achieve.org</a:t>
            </a:r>
            <a:endParaRPr lang="en-US" dirty="0" smtClean="0">
              <a:solidFill>
                <a:srgbClr val="000000"/>
              </a:solidFill>
              <a:latin typeface="Arial"/>
              <a:cs typeface="Arial"/>
            </a:endParaRPr>
          </a:p>
          <a:p>
            <a:pPr marL="0" indent="0">
              <a:buSzPct val="100000"/>
              <a:buNone/>
            </a:pPr>
            <a:endParaRPr lang="en-US" dirty="0" smtClean="0">
              <a:solidFill>
                <a:srgbClr val="000000"/>
              </a:solidFill>
              <a:latin typeface="Arial"/>
              <a:cs typeface="Arial"/>
            </a:endParaRPr>
          </a:p>
          <a:p>
            <a:pPr marL="0" indent="0">
              <a:buSzPct val="100000"/>
              <a:buNone/>
            </a:pPr>
            <a:endParaRPr lang="en-US" dirty="0" smtClean="0">
              <a:solidFill>
                <a:srgbClr val="000000"/>
              </a:solidFill>
              <a:latin typeface="Arial"/>
              <a:cs typeface="Arial"/>
            </a:endParaRPr>
          </a:p>
          <a:p>
            <a:endParaRPr lang="en-US" dirty="0">
              <a:solidFill>
                <a:srgbClr val="000000"/>
              </a:solidFill>
              <a:latin typeface="Arial"/>
              <a:cs typeface="Arial"/>
            </a:endParaRPr>
          </a:p>
        </p:txBody>
      </p:sp>
      <p:pic>
        <p:nvPicPr>
          <p:cNvPr id="8" name="Picture 7" descr="iStock_000042219486_Medium.jpg"/>
          <p:cNvPicPr>
            <a:picLocks noChangeAspect="1"/>
          </p:cNvPicPr>
          <p:nvPr/>
        </p:nvPicPr>
        <p:blipFill rotWithShape="1">
          <a:blip r:embed="rId6">
            <a:extLst>
              <a:ext uri="{28A0092B-C50C-407E-A947-70E740481C1C}">
                <a14:useLocalDpi xmlns:a14="http://schemas.microsoft.com/office/drawing/2010/main" val="0"/>
              </a:ext>
            </a:extLst>
          </a:blip>
          <a:srcRect r="34266"/>
          <a:stretch/>
        </p:blipFill>
        <p:spPr>
          <a:xfrm>
            <a:off x="551270" y="1608668"/>
            <a:ext cx="3149874" cy="3191756"/>
          </a:xfrm>
          <a:prstGeom prst="rect">
            <a:avLst/>
          </a:prstGeom>
        </p:spPr>
      </p:pic>
    </p:spTree>
    <p:extLst>
      <p:ext uri="{BB962C8B-B14F-4D97-AF65-F5344CB8AC3E}">
        <p14:creationId xmlns:p14="http://schemas.microsoft.com/office/powerpoint/2010/main" val="3999620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625" y="2730968"/>
            <a:ext cx="7708751" cy="1143000"/>
          </a:xfrm>
        </p:spPr>
        <p:txBody>
          <a:bodyPr>
            <a:normAutofit/>
          </a:bodyPr>
          <a:lstStyle/>
          <a:p>
            <a:pPr algn="ctr"/>
            <a:r>
              <a:rPr lang="en-US" sz="2800" dirty="0" smtClean="0">
                <a:solidFill>
                  <a:schemeClr val="tx1"/>
                </a:solidFill>
                <a:latin typeface="+mj-lt"/>
              </a:rPr>
              <a:t>How much time have you already spent implementing the NGSS?</a:t>
            </a:r>
            <a:endParaRPr lang="en-US" sz="2800" dirty="0">
              <a:solidFill>
                <a:schemeClr val="tx1"/>
              </a:solidFill>
              <a:latin typeface="+mj-lt"/>
            </a:endParaRP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
        <p:nvSpPr>
          <p:cNvPr id="7" name="Title 1"/>
          <p:cNvSpPr txBox="1">
            <a:spLocks/>
          </p:cNvSpPr>
          <p:nvPr/>
        </p:nvSpPr>
        <p:spPr>
          <a:xfrm>
            <a:off x="457200" y="1722439"/>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b="1" kern="1200">
                <a:solidFill>
                  <a:srgbClr val="EB801B"/>
                </a:solidFill>
                <a:latin typeface="Arial"/>
                <a:ea typeface="+mj-ea"/>
                <a:cs typeface="Arial"/>
              </a:defRPr>
            </a:lvl1pPr>
          </a:lstStyle>
          <a:p>
            <a:pPr algn="ctr"/>
            <a:r>
              <a:rPr lang="en-US" sz="3200" dirty="0" smtClean="0">
                <a:solidFill>
                  <a:srgbClr val="293893"/>
                </a:solidFill>
                <a:latin typeface="+mj-lt"/>
                <a:cs typeface="Arial" panose="020B0604020202020204" pitchFamily="34" charset="0"/>
              </a:rPr>
              <a:t>POLL QUESTION</a:t>
            </a:r>
            <a:endParaRPr lang="en-US" sz="3200" dirty="0">
              <a:solidFill>
                <a:srgbClr val="293893"/>
              </a:solidFill>
              <a:latin typeface="+mj-lt"/>
              <a:cs typeface="Arial" panose="020B0604020202020204" pitchFamily="34" charset="0"/>
            </a:endParaRPr>
          </a:p>
        </p:txBody>
      </p:sp>
    </p:spTree>
    <p:extLst>
      <p:ext uri="{BB962C8B-B14F-4D97-AF65-F5344CB8AC3E}">
        <p14:creationId xmlns:p14="http://schemas.microsoft.com/office/powerpoint/2010/main" val="288631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144523"/>
            <a:ext cx="9144000" cy="568955"/>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400" b="1" dirty="0">
                <a:solidFill>
                  <a:schemeClr val="bg1"/>
                </a:solidFill>
              </a:rPr>
              <a:t>Why Bundle?</a:t>
            </a: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spTree>
    <p:extLst>
      <p:ext uri="{BB962C8B-B14F-4D97-AF65-F5344CB8AC3E}">
        <p14:creationId xmlns:p14="http://schemas.microsoft.com/office/powerpoint/2010/main" val="393882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mj-lt"/>
              </a:rPr>
              <a:t>NGSS Performance Expectations are Three-Dimensional</a:t>
            </a: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pic>
        <p:nvPicPr>
          <p:cNvPr id="7" name="Picture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10358" y="2426836"/>
            <a:ext cx="3173815" cy="30718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5"/>
          <p:cNvSpPr txBox="1">
            <a:spLocks noChangeArrowheads="1"/>
          </p:cNvSpPr>
          <p:nvPr/>
        </p:nvSpPr>
        <p:spPr bwMode="auto">
          <a:xfrm>
            <a:off x="1190251" y="3076590"/>
            <a:ext cx="188595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3200" b="1" dirty="0">
                <a:latin typeface="Calibri" charset="0"/>
              </a:rPr>
              <a:t>Practices</a:t>
            </a:r>
          </a:p>
        </p:txBody>
      </p:sp>
      <p:sp>
        <p:nvSpPr>
          <p:cNvPr id="9" name="TextBox 8"/>
          <p:cNvSpPr txBox="1"/>
          <p:nvPr/>
        </p:nvSpPr>
        <p:spPr>
          <a:xfrm>
            <a:off x="2331720" y="1790668"/>
            <a:ext cx="3922301" cy="584775"/>
          </a:xfrm>
          <a:prstGeom prst="rect">
            <a:avLst/>
          </a:prstGeom>
          <a:noFill/>
        </p:spPr>
        <p:txBody>
          <a:bodyPr wrap="square" rtlCol="0">
            <a:spAutoFit/>
          </a:bodyPr>
          <a:lstStyle/>
          <a:p>
            <a:r>
              <a:rPr lang="en-US" sz="3200" b="1" dirty="0"/>
              <a:t>Crosscutting Concepts</a:t>
            </a:r>
          </a:p>
        </p:txBody>
      </p:sp>
      <p:sp>
        <p:nvSpPr>
          <p:cNvPr id="10" name="TextBox 4"/>
          <p:cNvSpPr txBox="1">
            <a:spLocks noChangeArrowheads="1"/>
          </p:cNvSpPr>
          <p:nvPr/>
        </p:nvSpPr>
        <p:spPr bwMode="auto">
          <a:xfrm>
            <a:off x="5629181" y="2927670"/>
            <a:ext cx="2908640" cy="4026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nSpc>
                <a:spcPts val="2133"/>
              </a:lnSpc>
            </a:pPr>
            <a:r>
              <a:rPr lang="en-US" sz="3200" b="1" dirty="0">
                <a:latin typeface="Calibri" charset="0"/>
              </a:rPr>
              <a:t>Core Ideas</a:t>
            </a:r>
          </a:p>
        </p:txBody>
      </p:sp>
    </p:spTree>
    <p:extLst>
      <p:ext uri="{BB962C8B-B14F-4D97-AF65-F5344CB8AC3E}">
        <p14:creationId xmlns:p14="http://schemas.microsoft.com/office/powerpoint/2010/main" val="101535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14369" y="582930"/>
            <a:ext cx="8376957" cy="6061709"/>
          </a:xfrm>
          <a:prstGeom prst="rect">
            <a:avLst/>
          </a:prstGeom>
        </p:spPr>
      </p:pic>
    </p:spTree>
    <p:extLst>
      <p:ext uri="{BB962C8B-B14F-4D97-AF65-F5344CB8AC3E}">
        <p14:creationId xmlns:p14="http://schemas.microsoft.com/office/powerpoint/2010/main" val="255333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mj-lt"/>
              </a:rPr>
              <a:t>NGSS PEs Describe the Endpoints of Instruction</a:t>
            </a:r>
          </a:p>
        </p:txBody>
      </p:sp>
      <p:pic>
        <p:nvPicPr>
          <p:cNvPr id="5" name="Picture 4" descr="NGSS_logo_Tag_CMY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4600" y="6053667"/>
            <a:ext cx="1286933" cy="641713"/>
          </a:xfrm>
          <a:prstGeom prst="rect">
            <a:avLst/>
          </a:prstGeom>
        </p:spPr>
      </p:pic>
      <p:pic>
        <p:nvPicPr>
          <p:cNvPr id="11" name="Picture 10"/>
          <p:cNvPicPr/>
          <p:nvPr/>
        </p:nvPicPr>
        <p:blipFill>
          <a:blip r:embed="rId4" cstate="print">
            <a:extLst>
              <a:ext uri="{28A0092B-C50C-407E-A947-70E740481C1C}">
                <a14:useLocalDpi xmlns:a14="http://schemas.microsoft.com/office/drawing/2010/main" val="0"/>
              </a:ext>
            </a:extLst>
          </a:blip>
          <a:stretch>
            <a:fillRect/>
          </a:stretch>
        </p:blipFill>
        <p:spPr>
          <a:xfrm>
            <a:off x="858982" y="1194752"/>
            <a:ext cx="7315200" cy="4620001"/>
          </a:xfrm>
          <a:prstGeom prst="rect">
            <a:avLst/>
          </a:prstGeom>
        </p:spPr>
      </p:pic>
    </p:spTree>
    <p:extLst>
      <p:ext uri="{BB962C8B-B14F-4D97-AF65-F5344CB8AC3E}">
        <p14:creationId xmlns:p14="http://schemas.microsoft.com/office/powerpoint/2010/main" val="258986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9337</TotalTime>
  <Words>4880</Words>
  <Application>Microsoft Office PowerPoint</Application>
  <PresentationFormat>On-screen Show (4:3)</PresentationFormat>
  <Paragraphs>684</Paragraphs>
  <Slides>44</Slides>
  <Notes>44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44</vt:i4>
      </vt:variant>
    </vt:vector>
  </HeadingPairs>
  <TitlesOfParts>
    <vt:vector size="53" baseType="lpstr">
      <vt:lpstr>MS PGothic</vt:lpstr>
      <vt:lpstr>Arial</vt:lpstr>
      <vt:lpstr>Calibri</vt:lpstr>
      <vt:lpstr>Cambria</vt:lpstr>
      <vt:lpstr>Geneva</vt:lpstr>
      <vt:lpstr>Times New Roman</vt:lpstr>
      <vt:lpstr>Trebuchet MS</vt:lpstr>
      <vt:lpstr>Office Theme</vt:lpstr>
      <vt:lpstr>8_Office Theme</vt:lpstr>
      <vt:lpstr>BUNDLING THE NGSS  June 28, 2016 Webinar</vt:lpstr>
      <vt:lpstr>Introductions and Overview</vt:lpstr>
      <vt:lpstr>About Achieve</vt:lpstr>
      <vt:lpstr>Today’s Presenters</vt:lpstr>
      <vt:lpstr>How much time have you already spent implementing the NGSS?</vt:lpstr>
      <vt:lpstr>PowerPoint Presentation</vt:lpstr>
      <vt:lpstr>NGSS Performance Expectations are Three-Dimensional</vt:lpstr>
      <vt:lpstr>PowerPoint Presentation</vt:lpstr>
      <vt:lpstr>NGSS PEs Describe the Endpoints of Instruction</vt:lpstr>
      <vt:lpstr>PEs Are Often Taught One-By-One</vt:lpstr>
      <vt:lpstr>Planning for Coherence</vt:lpstr>
      <vt:lpstr>Connecting Ideas</vt:lpstr>
      <vt:lpstr>NGSS PEs Can Be Bundled</vt:lpstr>
      <vt:lpstr>Why Bundle the NGSS?</vt:lpstr>
      <vt:lpstr>Questions so far?</vt:lpstr>
      <vt:lpstr>What role do you play in curriculum development?</vt:lpstr>
      <vt:lpstr>PowerPoint Presentation</vt:lpstr>
      <vt:lpstr>Course Summary Document</vt:lpstr>
      <vt:lpstr>PowerPoint Presentation</vt:lpstr>
      <vt:lpstr>Summary and Connections between DCIs within the bundle </vt:lpstr>
      <vt:lpstr>Bundle PEs</vt:lpstr>
      <vt:lpstr>Example Phenomena</vt:lpstr>
      <vt:lpstr>Additional Practices for Instruction</vt:lpstr>
      <vt:lpstr>Additional CCCs and NOS Elements for Instruction</vt:lpstr>
      <vt:lpstr>Evidence Statements</vt:lpstr>
      <vt:lpstr>Course DCI Flowchart</vt:lpstr>
      <vt:lpstr>What Example Bundles are/are not?</vt:lpstr>
      <vt:lpstr>Where Can I Find Them?</vt:lpstr>
      <vt:lpstr>Questions so far?</vt:lpstr>
      <vt:lpstr>PowerPoint Presentation</vt:lpstr>
      <vt:lpstr>In the classroom we use Example Bundles as:</vt:lpstr>
      <vt:lpstr>In the classroom we use Example Bundles as: (Continued)</vt:lpstr>
      <vt:lpstr>Correlations for Bundles used for Building Conceptual Flow</vt:lpstr>
      <vt:lpstr>Using Evidence Statements to Bundle</vt:lpstr>
      <vt:lpstr>What are Evidence Statements?</vt:lpstr>
      <vt:lpstr>An Analogy</vt:lpstr>
      <vt:lpstr>Simple Bundle</vt:lpstr>
      <vt:lpstr>MS-LS1-7 and MS-PS1-5</vt:lpstr>
      <vt:lpstr>MS-LS1-7 and MS-PS1-5</vt:lpstr>
      <vt:lpstr>Challenges</vt:lpstr>
      <vt:lpstr>Summary</vt:lpstr>
      <vt:lpstr>Which part of bundling or the Example Bundles would you most like to hear more about?</vt:lpstr>
      <vt:lpstr>Questions?</vt:lpstr>
      <vt:lpstr>Thank you for joining us!</vt:lpstr>
    </vt:vector>
  </TitlesOfParts>
  <Company>Finn Partners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Erika Mackley</dc:creator>
  <cp:lastModifiedBy>Iram Shaikh</cp:lastModifiedBy>
  <cp:revision>163</cp:revision>
  <dcterms:created xsi:type="dcterms:W3CDTF">2015-01-29T14:34:29Z</dcterms:created>
  <dcterms:modified xsi:type="dcterms:W3CDTF">2016-06-28T21:45:37Z</dcterms:modified>
</cp:coreProperties>
</file>