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428" r:id="rId2"/>
    <p:sldId id="42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</p:sldIdLst>
  <p:sldSz cx="9144000" cy="6858000" type="screen4x3"/>
  <p:notesSz cx="6858000" cy="9144000"/>
  <p:embeddedFontLst>
    <p:embeddedFont>
      <p:font typeface="Questrial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1A42B7-D1ED-4FAF-96EE-C2D3F26BE832}">
  <a:tblStyle styleId="{6D1A42B7-D1ED-4FAF-96EE-C2D3F26BE832}" styleName="Table_0"/>
  <a:tblStyle styleId="{ECDEB62D-96F2-4BB3-9BBE-DD72F20CD207}" styleName="Table_1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2EE"/>
          </a:solidFill>
        </a:fill>
      </a:tcStyle>
    </a:wholeTbl>
    <a:band1H>
      <a:tcStyle>
        <a:tcBdr/>
        <a:fill>
          <a:solidFill>
            <a:srgbClr val="E0E5DB"/>
          </a:solidFill>
        </a:fill>
      </a:tcStyle>
    </a:band1H>
    <a:band1V>
      <a:tcStyle>
        <a:tcBdr/>
        <a:fill>
          <a:solidFill>
            <a:srgbClr val="E0E5DB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Shape 1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" name="Shape 1434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7"/>
          </a:xfrm>
          <a:prstGeom prst="rect">
            <a:avLst/>
          </a:prstGeom>
          <a:noFill/>
          <a:ln>
            <a:noFill/>
          </a:ln>
        </p:spPr>
        <p:txBody>
          <a:bodyPr lIns="88700" tIns="88700" rIns="88700" bIns="8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173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Shape 14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182</a:t>
            </a:r>
            <a:endParaRPr dirty="0"/>
          </a:p>
        </p:txBody>
      </p:sp>
      <p:sp>
        <p:nvSpPr>
          <p:cNvPr id="1493" name="Shape 1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9" name="Shape 1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88700" tIns="44350" rIns="88700" bIns="443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183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Shape 15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88700" tIns="44350" rIns="88700" bIns="443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Shape 1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184</a:t>
            </a:r>
            <a:endParaRPr dirty="0"/>
          </a:p>
        </p:txBody>
      </p:sp>
      <p:sp>
        <p:nvSpPr>
          <p:cNvPr id="1506" name="Shape 15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Shape 1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185</a:t>
            </a:r>
            <a:endParaRPr dirty="0"/>
          </a:p>
        </p:txBody>
      </p:sp>
      <p:sp>
        <p:nvSpPr>
          <p:cNvPr id="1514" name="Shape 1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Shape 1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186</a:t>
            </a:r>
            <a:endParaRPr dirty="0"/>
          </a:p>
        </p:txBody>
      </p:sp>
      <p:sp>
        <p:nvSpPr>
          <p:cNvPr id="1541" name="Shape 15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Shape 1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187</a:t>
            </a:r>
            <a:endParaRPr dirty="0"/>
          </a:p>
        </p:txBody>
      </p:sp>
      <p:sp>
        <p:nvSpPr>
          <p:cNvPr id="1547" name="Shape 15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Shape 1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188</a:t>
            </a:r>
            <a:endParaRPr dirty="0"/>
          </a:p>
        </p:txBody>
      </p:sp>
      <p:sp>
        <p:nvSpPr>
          <p:cNvPr id="1553" name="Shape 1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Slide 189</a:t>
            </a:r>
            <a:endParaRPr/>
          </a:p>
        </p:txBody>
      </p:sp>
      <p:sp>
        <p:nvSpPr>
          <p:cNvPr id="1563" name="Shape 15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Shape 1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174</a:t>
            </a:r>
            <a:endParaRPr dirty="0"/>
          </a:p>
        </p:txBody>
      </p:sp>
      <p:sp>
        <p:nvSpPr>
          <p:cNvPr id="1443" name="Shape 14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Shape 1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9" name="Shape 1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88700" tIns="44350" rIns="88700" bIns="443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175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Shape 14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88700" tIns="44350" rIns="88700" bIns="443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Shape 1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176</a:t>
            </a:r>
            <a:endParaRPr dirty="0"/>
          </a:p>
        </p:txBody>
      </p:sp>
      <p:sp>
        <p:nvSpPr>
          <p:cNvPr id="1457" name="Shape 1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Shape 1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177</a:t>
            </a:r>
            <a:endParaRPr dirty="0"/>
          </a:p>
        </p:txBody>
      </p:sp>
      <p:sp>
        <p:nvSpPr>
          <p:cNvPr id="1463" name="Shape 1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Shape 1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178</a:t>
            </a:r>
            <a:endParaRPr dirty="0"/>
          </a:p>
        </p:txBody>
      </p:sp>
      <p:sp>
        <p:nvSpPr>
          <p:cNvPr id="1469" name="Shape 1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Shape 1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179</a:t>
            </a:r>
            <a:endParaRPr dirty="0"/>
          </a:p>
        </p:txBody>
      </p:sp>
      <p:sp>
        <p:nvSpPr>
          <p:cNvPr id="1475" name="Shape 1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180</a:t>
            </a:r>
            <a:endParaRPr dirty="0"/>
          </a:p>
        </p:txBody>
      </p:sp>
      <p:sp>
        <p:nvSpPr>
          <p:cNvPr id="1481" name="Shape 14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Shape 1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181</a:t>
            </a:r>
            <a:endParaRPr dirty="0"/>
          </a:p>
        </p:txBody>
      </p:sp>
      <p:sp>
        <p:nvSpPr>
          <p:cNvPr id="1487" name="Shape 14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0" y="94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2" marR="0" lvl="0" indent="-4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gradFill>
          <a:gsLst>
            <a:gs pos="0">
              <a:srgbClr val="ECEFE8"/>
            </a:gs>
            <a:gs pos="100000">
              <a:srgbClr val="7C9263"/>
            </a:gs>
          </a:gsLst>
          <a:lin ang="1200000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371600" y="19812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44D26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rgbClr val="444D2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371599" y="3886200"/>
            <a:ext cx="6553200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32004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3352800" y="6096000"/>
            <a:ext cx="5714999" cy="7236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61893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2"/>
          </p:nvPr>
        </p:nvSpPr>
        <p:spPr>
          <a:xfrm>
            <a:off x="3905955" y="6114910"/>
            <a:ext cx="5105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05648" y="6266610"/>
            <a:ext cx="3226889" cy="382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0" y="2133600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rgbClr val="5F7488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rgbClr val="A4B595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gradFill>
          <a:gsLst>
            <a:gs pos="0">
              <a:srgbClr val="ECEFE8"/>
            </a:gs>
            <a:gs pos="100000">
              <a:srgbClr val="7C9263"/>
            </a:gs>
          </a:gsLst>
          <a:lin ang="120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3352800" y="6096000"/>
            <a:ext cx="5714999" cy="723619"/>
          </a:xfrm>
          <a:prstGeom prst="rect">
            <a:avLst/>
          </a:prstGeom>
          <a:solidFill>
            <a:srgbClr val="297FA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61893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371600" y="19812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3810000" y="6114910"/>
            <a:ext cx="5105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44D26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rgbClr val="444D2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1371599" y="3886200"/>
            <a:ext cx="6553200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32004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0" y="6121425"/>
            <a:ext cx="1904999" cy="67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rgbClr val="61893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rgbClr val="0D467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00" y="222436"/>
            <a:ext cx="9298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28600" y="61722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10400" y="5638800"/>
            <a:ext cx="2002154" cy="10388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" name="Shape 1437"/>
          <p:cNvPicPr preferRelativeResize="0"/>
          <p:nvPr/>
        </p:nvPicPr>
        <p:blipFill rotWithShape="1">
          <a:blip r:embed="rId3">
            <a:alphaModFix/>
          </a:blip>
          <a:srcRect l="59815" t="3047" r="4256" b="4544"/>
          <a:stretch/>
        </p:blipFill>
        <p:spPr>
          <a:xfrm>
            <a:off x="0" y="0"/>
            <a:ext cx="9144000" cy="696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Shape 14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1328" y="4267200"/>
            <a:ext cx="1275300" cy="5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Shape 14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EQuiP Rubric for Science v3.0 Professional Learning </a:t>
            </a:r>
          </a:p>
        </p:txBody>
      </p:sp>
      <p:sp>
        <p:nvSpPr>
          <p:cNvPr id="1440" name="Shape 1440"/>
          <p:cNvSpPr txBox="1"/>
          <p:nvPr/>
        </p:nvSpPr>
        <p:spPr>
          <a:xfrm>
            <a:off x="0" y="5029200"/>
            <a:ext cx="91440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9:  Category III: Monitoring Student Progress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Monitoring Progress in a Lesson or Unit</a:t>
            </a:r>
          </a:p>
        </p:txBody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598310" y="1563380"/>
            <a:ext cx="7890933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Monitoring 3D student performances: Direct, observable evidence of three-dimensional learning</a:t>
            </a:r>
          </a:p>
          <a:p>
            <a:pPr marL="320040" marR="0" lvl="0" indent="-32004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Embedded formative assessments</a:t>
            </a:r>
          </a:p>
          <a:p>
            <a:pPr marL="320040" marR="0" lvl="0" indent="-32004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Rubrics and scoring guidelines </a:t>
            </a:r>
          </a:p>
          <a:p>
            <a:pPr marL="320040" marR="0" lvl="0" indent="-32004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Accessible and unbiased assessment methods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Shape 1502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2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Monitoring Progress in Units or Longer Lessons</a:t>
            </a:r>
          </a:p>
        </p:txBody>
      </p:sp>
      <p:sp>
        <p:nvSpPr>
          <p:cNvPr id="1503" name="Shape 1503"/>
          <p:cNvSpPr txBox="1">
            <a:spLocks noGrp="1"/>
          </p:cNvSpPr>
          <p:nvPr>
            <p:ph type="body" idx="1"/>
          </p:nvPr>
        </p:nvSpPr>
        <p:spPr>
          <a:xfrm>
            <a:off x="722489" y="1190848"/>
            <a:ext cx="7834489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Coherent Assessment System: Pre-, formative, summative, and self-assessments that assess three-dimensional learning</a:t>
            </a:r>
          </a:p>
          <a:p>
            <a:pPr marL="320040" marR="0" lvl="0" indent="-32004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Multiple opportunities for students to learn and demonstrate performance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Shape 1508"/>
          <p:cNvSpPr txBox="1"/>
          <p:nvPr/>
        </p:nvSpPr>
        <p:spPr>
          <a:xfrm>
            <a:off x="6477000" y="7620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9" name="Shape 1509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Response Form, p. 12</a:t>
            </a:r>
          </a:p>
        </p:txBody>
      </p:sp>
      <p:pic>
        <p:nvPicPr>
          <p:cNvPr id="1510" name="Shape 1510" descr="C1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063" b="2062"/>
          <a:stretch/>
        </p:blipFill>
        <p:spPr>
          <a:xfrm>
            <a:off x="152400" y="1634012"/>
            <a:ext cx="8872486" cy="5223986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Shape 1511"/>
          <p:cNvSpPr/>
          <p:nvPr/>
        </p:nvSpPr>
        <p:spPr>
          <a:xfrm>
            <a:off x="1219200" y="1143000"/>
            <a:ext cx="457200" cy="6095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100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Shape 1516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Quick Practice</a:t>
            </a:r>
          </a:p>
        </p:txBody>
      </p:sp>
      <p:grpSp>
        <p:nvGrpSpPr>
          <p:cNvPr id="1517" name="Shape 1517"/>
          <p:cNvGrpSpPr/>
          <p:nvPr/>
        </p:nvGrpSpPr>
        <p:grpSpPr>
          <a:xfrm>
            <a:off x="1275759" y="1158284"/>
            <a:ext cx="6592493" cy="5588175"/>
            <a:chOff x="1865306" y="3254"/>
            <a:chExt cx="6592493" cy="5588175"/>
          </a:xfrm>
        </p:grpSpPr>
        <p:sp>
          <p:nvSpPr>
            <p:cNvPr id="1518" name="Shape 1518"/>
            <p:cNvSpPr/>
            <p:nvPr/>
          </p:nvSpPr>
          <p:spPr>
            <a:xfrm>
              <a:off x="4162253" y="3254"/>
              <a:ext cx="1998587" cy="12990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9" name="Shape 1519"/>
            <p:cNvSpPr txBox="1"/>
            <p:nvPr/>
          </p:nvSpPr>
          <p:spPr>
            <a:xfrm>
              <a:off x="4225669" y="66670"/>
              <a:ext cx="1871755" cy="1172248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Evidence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20" name="Shape 1520"/>
            <p:cNvSpPr/>
            <p:nvPr/>
          </p:nvSpPr>
          <p:spPr>
            <a:xfrm>
              <a:off x="3016999" y="652795"/>
              <a:ext cx="4289093" cy="4289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663" y="11749"/>
                  </a:moveTo>
                  <a:lnTo>
                    <a:pt x="95662" y="11748"/>
                  </a:lnTo>
                  <a:cubicBezTo>
                    <a:pt x="103335" y="17420"/>
                    <a:pt x="109545" y="24839"/>
                    <a:pt x="113776" y="33390"/>
                  </a:cubicBezTo>
                </a:path>
              </a:pathLst>
            </a:custGeom>
            <a:noFill/>
            <a:ln w="100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6459200" y="2147800"/>
              <a:ext cx="1998600" cy="1299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2" name="Shape 1522"/>
            <p:cNvSpPr txBox="1"/>
            <p:nvPr/>
          </p:nvSpPr>
          <p:spPr>
            <a:xfrm>
              <a:off x="6370216" y="2211216"/>
              <a:ext cx="1871755" cy="1172248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Reasoning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23" name="Shape 1523"/>
            <p:cNvSpPr/>
            <p:nvPr/>
          </p:nvSpPr>
          <p:spPr>
            <a:xfrm>
              <a:off x="3016999" y="652795"/>
              <a:ext cx="4289093" cy="4289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76" y="86609"/>
                  </a:moveTo>
                  <a:cubicBezTo>
                    <a:pt x="109544" y="95160"/>
                    <a:pt x="103334" y="102579"/>
                    <a:pt x="95662" y="108250"/>
                  </a:cubicBezTo>
                </a:path>
              </a:pathLst>
            </a:custGeom>
            <a:noFill/>
            <a:ln w="100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4162253" y="4292348"/>
              <a:ext cx="1998587" cy="12990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5" name="Shape 1525"/>
            <p:cNvSpPr txBox="1"/>
            <p:nvPr/>
          </p:nvSpPr>
          <p:spPr>
            <a:xfrm>
              <a:off x="4225669" y="4355764"/>
              <a:ext cx="1871755" cy="1172248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Consensus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26" name="Shape 1526"/>
            <p:cNvSpPr/>
            <p:nvPr/>
          </p:nvSpPr>
          <p:spPr>
            <a:xfrm>
              <a:off x="3016999" y="652795"/>
              <a:ext cx="4289093" cy="4289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336" y="108250"/>
                  </a:moveTo>
                  <a:lnTo>
                    <a:pt x="24336" y="108250"/>
                  </a:lnTo>
                  <a:cubicBezTo>
                    <a:pt x="16663" y="102578"/>
                    <a:pt x="10453" y="95159"/>
                    <a:pt x="6222" y="86608"/>
                  </a:cubicBezTo>
                </a:path>
              </a:pathLst>
            </a:custGeom>
            <a:noFill/>
            <a:ln w="100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1865306" y="2147800"/>
              <a:ext cx="1998599" cy="1299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8" name="Shape 1528"/>
            <p:cNvSpPr txBox="1"/>
            <p:nvPr/>
          </p:nvSpPr>
          <p:spPr>
            <a:xfrm>
              <a:off x="2081122" y="2211216"/>
              <a:ext cx="1871755" cy="1172248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Suggestions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016999" y="652795"/>
              <a:ext cx="4289093" cy="4289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3" y="33390"/>
                  </a:moveTo>
                  <a:lnTo>
                    <a:pt x="6223" y="33390"/>
                  </a:lnTo>
                  <a:cubicBezTo>
                    <a:pt x="10454" y="24838"/>
                    <a:pt x="16664" y="17419"/>
                    <a:pt x="24336" y="11748"/>
                  </a:cubicBezTo>
                </a:path>
              </a:pathLst>
            </a:custGeom>
            <a:noFill/>
            <a:ln w="100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530" name="Shape 15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8289" y="1744577"/>
            <a:ext cx="308089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Shape 15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57" y="3882187"/>
            <a:ext cx="308100" cy="6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2" name="Shape 15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3276" y="6034032"/>
            <a:ext cx="1078110" cy="5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Shape 15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7382" y="3948855"/>
            <a:ext cx="1078200" cy="5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Shape 1534"/>
          <p:cNvSpPr txBox="1"/>
          <p:nvPr/>
        </p:nvSpPr>
        <p:spPr>
          <a:xfrm>
            <a:off x="3092116" y="2743200"/>
            <a:ext cx="2959767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354681"/>
                </a:solidFill>
                <a:latin typeface="Questrial"/>
                <a:ea typeface="Questrial"/>
                <a:cs typeface="Questrial"/>
                <a:sym typeface="Questrial"/>
              </a:rPr>
              <a:t>SUFFICIENT &amp; COMPELLING EVIDENCE OF EQuIP RUBRIC CRITERIA</a:t>
            </a:r>
          </a:p>
        </p:txBody>
      </p:sp>
      <p:sp>
        <p:nvSpPr>
          <p:cNvPr id="1535" name="Shape 1535"/>
          <p:cNvSpPr/>
          <p:nvPr/>
        </p:nvSpPr>
        <p:spPr>
          <a:xfrm>
            <a:off x="5642810" y="1540040"/>
            <a:ext cx="963245" cy="409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8D2BC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6" name="Shape 1536"/>
          <p:cNvSpPr/>
          <p:nvPr/>
        </p:nvSpPr>
        <p:spPr>
          <a:xfrm>
            <a:off x="7920789" y="3677651"/>
            <a:ext cx="963300" cy="409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8D2BC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7" name="Shape 1537"/>
          <p:cNvSpPr/>
          <p:nvPr/>
        </p:nvSpPr>
        <p:spPr>
          <a:xfrm>
            <a:off x="5642810" y="5829494"/>
            <a:ext cx="963245" cy="40907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8D2BC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8" name="Shape 1538"/>
          <p:cNvSpPr/>
          <p:nvPr/>
        </p:nvSpPr>
        <p:spPr>
          <a:xfrm>
            <a:off x="256674" y="3677651"/>
            <a:ext cx="950400" cy="42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8D2BC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Shape 1543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Debrief</a:t>
            </a:r>
          </a:p>
        </p:txBody>
      </p:sp>
      <p:sp>
        <p:nvSpPr>
          <p:cNvPr id="1544" name="Shape 1544"/>
          <p:cNvSpPr txBox="1">
            <a:spLocks noGrp="1"/>
          </p:cNvSpPr>
          <p:nvPr>
            <p:ph type="body" idx="1"/>
          </p:nvPr>
        </p:nvSpPr>
        <p:spPr>
          <a:xfrm>
            <a:off x="654756" y="1479605"/>
            <a:ext cx="7766756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What evidence did you find to support the criteria for Category III?</a:t>
            </a:r>
          </a:p>
          <a:p>
            <a:pPr marL="320040" marR="0" lvl="0" indent="-32004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What makes you think this evidence is/is not sufficient and of the quality needed to meet the criteria for Category III?</a:t>
            </a:r>
          </a:p>
          <a:p>
            <a:pPr marL="320040" marR="0" lvl="0" indent="-32004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Why is it important to measure student understanding on all three dimensions of learning?</a:t>
            </a:r>
          </a:p>
          <a:p>
            <a:pPr marL="0" marR="0" lvl="0" indent="0" algn="l" rtl="0">
              <a:spcBef>
                <a:spcPts val="1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700"/>
              </a:spcBef>
              <a:buClr>
                <a:srgbClr val="0D467A"/>
              </a:buClr>
              <a:buSzPct val="25000"/>
              <a:buFont typeface="Merriweather Sans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Shape 1549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Let’s Rate the Degree to which the criteria were met for Category III</a:t>
            </a:r>
          </a:p>
        </p:txBody>
      </p:sp>
      <p:sp>
        <p:nvSpPr>
          <p:cNvPr id="1550" name="Shape 1550"/>
          <p:cNvSpPr txBox="1">
            <a:spLocks noGrp="1"/>
          </p:cNvSpPr>
          <p:nvPr>
            <p:ph type="body" idx="1"/>
          </p:nvPr>
        </p:nvSpPr>
        <p:spPr>
          <a:xfrm>
            <a:off x="384047" y="16764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Unit Rating Scale for Category III (A-D only)</a:t>
            </a:r>
          </a:p>
          <a:p>
            <a:pPr marL="640080" marR="0" lvl="1" indent="-327660" algn="l" rtl="0">
              <a:spcBef>
                <a:spcPts val="550"/>
              </a:spcBef>
              <a:spcAft>
                <a:spcPts val="0"/>
              </a:spcAft>
              <a:buClr>
                <a:srgbClr val="61893C"/>
              </a:buClr>
              <a:buSzPct val="100000"/>
              <a:buFont typeface="Noto Sans Symbols"/>
              <a:buChar char="⬜"/>
            </a:pPr>
            <a:r>
              <a:rPr lang="en-US"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  </a:t>
            </a: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 least adequate evidence for all criteria in the category, extensive evidence for at least one criterion.</a:t>
            </a:r>
          </a:p>
          <a:p>
            <a:pPr marL="640080" marR="0" lvl="1" indent="-327660" algn="l" rtl="0">
              <a:spcBef>
                <a:spcPts val="550"/>
              </a:spcBef>
              <a:spcAft>
                <a:spcPts val="0"/>
              </a:spcAft>
              <a:buClr>
                <a:srgbClr val="61893C"/>
              </a:buClr>
              <a:buSzPct val="100000"/>
              <a:buFont typeface="Noto Sans Symbols"/>
              <a:buChar char="⬜"/>
            </a:pPr>
            <a:r>
              <a:rPr lang="en-US"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  </a:t>
            </a: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 evidence for all criteria in the category and adequate evidence for at least 5 criteria, including A</a:t>
            </a:r>
          </a:p>
          <a:p>
            <a:pPr marL="640080" marR="0" lvl="1" indent="-327660" algn="l" rtl="0">
              <a:spcBef>
                <a:spcPts val="550"/>
              </a:spcBef>
              <a:spcAft>
                <a:spcPts val="0"/>
              </a:spcAft>
              <a:buClr>
                <a:srgbClr val="61893C"/>
              </a:buClr>
              <a:buSzPct val="100000"/>
              <a:buFont typeface="Noto Sans Symbols"/>
              <a:buChar char="⬜"/>
            </a:pPr>
            <a:r>
              <a:rPr lang="en-US"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  </a:t>
            </a: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Adequate evidence for at least two criteria in the category</a:t>
            </a:r>
          </a:p>
          <a:p>
            <a:pPr marL="640080" marR="0" lvl="1" indent="-327660" algn="l" rtl="0">
              <a:spcBef>
                <a:spcPts val="550"/>
              </a:spcBef>
              <a:buClr>
                <a:srgbClr val="61893C"/>
              </a:buClr>
              <a:buSzPct val="100000"/>
              <a:buFont typeface="Noto Sans Symbols"/>
              <a:buChar char="⬜"/>
            </a:pPr>
            <a:r>
              <a:rPr lang="en-US" sz="2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0  </a:t>
            </a: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Adequate evidence for no more than one criterion in the category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Shape 1555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Overall Rating for Lesson/Unit</a:t>
            </a:r>
          </a:p>
        </p:txBody>
      </p:sp>
      <p:pic>
        <p:nvPicPr>
          <p:cNvPr id="1556" name="Shape 1556" descr="Overall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10573" b="-10573"/>
          <a:stretch/>
        </p:blipFill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7" name="Shape 1557"/>
          <p:cNvSpPr/>
          <p:nvPr/>
        </p:nvSpPr>
        <p:spPr>
          <a:xfrm>
            <a:off x="228600" y="2895600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100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8" name="Shape 1558"/>
          <p:cNvSpPr/>
          <p:nvPr/>
        </p:nvSpPr>
        <p:spPr>
          <a:xfrm>
            <a:off x="3886200" y="1828800"/>
            <a:ext cx="533400" cy="533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100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9" name="Shape 1559"/>
          <p:cNvSpPr/>
          <p:nvPr/>
        </p:nvSpPr>
        <p:spPr>
          <a:xfrm>
            <a:off x="6248400" y="1905000"/>
            <a:ext cx="609599" cy="5333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100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0" name="Shape 1560"/>
          <p:cNvSpPr/>
          <p:nvPr/>
        </p:nvSpPr>
        <p:spPr>
          <a:xfrm>
            <a:off x="7086600" y="5029200"/>
            <a:ext cx="838199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100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Shape 1565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9: Reflection</a:t>
            </a:r>
          </a:p>
        </p:txBody>
      </p:sp>
      <p:sp>
        <p:nvSpPr>
          <p:cNvPr id="1566" name="Shape 1566"/>
          <p:cNvSpPr txBox="1">
            <a:spLocks noGrp="1"/>
          </p:cNvSpPr>
          <p:nvPr>
            <p:ph type="body" idx="1"/>
          </p:nvPr>
        </p:nvSpPr>
        <p:spPr>
          <a:xfrm>
            <a:off x="626162" y="1529513"/>
            <a:ext cx="7891674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will we know if students are learning?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hape 1445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9: Monitoring Student Progress</a:t>
            </a:r>
          </a:p>
        </p:txBody>
      </p:sp>
      <p:sp>
        <p:nvSpPr>
          <p:cNvPr id="1446" name="Shape 1446"/>
          <p:cNvSpPr txBox="1">
            <a:spLocks noGrp="1"/>
          </p:cNvSpPr>
          <p:nvPr>
            <p:ph type="body" idx="1"/>
          </p:nvPr>
        </p:nvSpPr>
        <p:spPr>
          <a:xfrm>
            <a:off x="626162" y="1529513"/>
            <a:ext cx="7891674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will we know if students are learning?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Shape 1452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EQuIP Rubric</a:t>
            </a:r>
          </a:p>
        </p:txBody>
      </p:sp>
      <p:sp>
        <p:nvSpPr>
          <p:cNvPr id="1453" name="Shape 1453"/>
          <p:cNvSpPr/>
          <p:nvPr/>
        </p:nvSpPr>
        <p:spPr>
          <a:xfrm>
            <a:off x="7162800" y="838200"/>
            <a:ext cx="537409" cy="6617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10000" cap="flat" cmpd="sng">
            <a:solidFill>
              <a:srgbClr val="BFCA9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54" name="Shape 1454" descr="rubric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733" b="13733"/>
          <a:stretch/>
        </p:blipFill>
        <p:spPr>
          <a:xfrm>
            <a:off x="304800" y="1600199"/>
            <a:ext cx="8839199" cy="5182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Shape 1459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Monitoring Progress in a Lesson or Unit</a:t>
            </a:r>
          </a:p>
        </p:txBody>
      </p:sp>
      <p:sp>
        <p:nvSpPr>
          <p:cNvPr id="1460" name="Shape 1460"/>
          <p:cNvSpPr txBox="1">
            <a:spLocks noGrp="1"/>
          </p:cNvSpPr>
          <p:nvPr>
            <p:ph type="body" idx="1"/>
          </p:nvPr>
        </p:nvSpPr>
        <p:spPr>
          <a:xfrm>
            <a:off x="598310" y="1563380"/>
            <a:ext cx="7890933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Monitoring 3D student performances: Direct, observable evidence of three-dimensional learning</a:t>
            </a:r>
          </a:p>
          <a:p>
            <a:pPr marL="320040" marR="0" lvl="0" indent="-32004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Embedded formative assessments</a:t>
            </a:r>
          </a:p>
          <a:p>
            <a:pPr marL="320040" marR="0" lvl="0" indent="-32004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Rubrics and scoring guidelines </a:t>
            </a:r>
          </a:p>
          <a:p>
            <a:pPr marL="320040" marR="0" lvl="0" indent="-32004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Accessible and unbiased assessment methods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2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Does Formative Assessment Look Like?</a:t>
            </a:r>
          </a:p>
        </p:txBody>
      </p:sp>
      <p:sp>
        <p:nvSpPr>
          <p:cNvPr id="1466" name="Shape 1466"/>
          <p:cNvSpPr txBox="1">
            <a:spLocks noGrp="1"/>
          </p:cNvSpPr>
          <p:nvPr>
            <p:ph type="body" idx="1"/>
          </p:nvPr>
        </p:nvSpPr>
        <p:spPr>
          <a:xfrm>
            <a:off x="591189" y="1602763"/>
            <a:ext cx="7961620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Formative assessment is a process used by teachers and students during instruction that provides feedback to adjust ongoing teaching and learning to improve students’ achievement of intended instructional outcomes.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Shape 1471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Evidence of student learning</a:t>
            </a:r>
          </a:p>
        </p:txBody>
      </p:sp>
      <p:pic>
        <p:nvPicPr>
          <p:cNvPr id="1472" name="Shape 1472" descr="evidence Ss vid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823" b="12822"/>
          <a:stretch/>
        </p:blipFill>
        <p:spPr>
          <a:xfrm>
            <a:off x="0" y="1600200"/>
            <a:ext cx="9144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24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What Does Formative Assessment Look Like?</a:t>
            </a:r>
          </a:p>
        </p:txBody>
      </p:sp>
      <p:sp>
        <p:nvSpPr>
          <p:cNvPr id="1478" name="Shape 1478"/>
          <p:cNvSpPr txBox="1">
            <a:spLocks noGrp="1"/>
          </p:cNvSpPr>
          <p:nvPr>
            <p:ph type="body" idx="1"/>
          </p:nvPr>
        </p:nvSpPr>
        <p:spPr>
          <a:xfrm>
            <a:off x="591189" y="1602763"/>
            <a:ext cx="7961620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Learning Progressions</a:t>
            </a: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Learning Goals and Criteria for Success</a:t>
            </a: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Descriptive Feedback</a:t>
            </a: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Self- and Peer-Assessment</a:t>
            </a: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Collaboration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Shape 1483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Examples/Non-Examples</a:t>
            </a:r>
          </a:p>
        </p:txBody>
      </p:sp>
      <p:sp>
        <p:nvSpPr>
          <p:cNvPr id="1484" name="Shape 1484"/>
          <p:cNvSpPr txBox="1">
            <a:spLocks noGrp="1"/>
          </p:cNvSpPr>
          <p:nvPr>
            <p:ph type="body" idx="1"/>
          </p:nvPr>
        </p:nvSpPr>
        <p:spPr>
          <a:xfrm>
            <a:off x="620889" y="1600200"/>
            <a:ext cx="6999000" cy="466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30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Is there evidence of: </a:t>
            </a:r>
          </a:p>
          <a:p>
            <a:pPr marL="320040" marR="0" lvl="0" indent="-30099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A learning progression?</a:t>
            </a:r>
          </a:p>
          <a:p>
            <a:pPr marL="320040" marR="0" lvl="0" indent="-30099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Learning goals and success criteria?</a:t>
            </a:r>
          </a:p>
          <a:p>
            <a:pPr marL="320040" marR="0" lvl="0" indent="-30099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Intent to provide descriptive feedback? </a:t>
            </a:r>
          </a:p>
          <a:p>
            <a:pPr marL="320040" marR="0" lvl="0" indent="-30099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Opportunity for self- and peer-assessment?</a:t>
            </a:r>
          </a:p>
          <a:p>
            <a:pPr marL="320040" marR="0" lvl="0" indent="-30099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Collaboration between teacher and students?</a:t>
            </a:r>
          </a:p>
          <a:p>
            <a:pPr marL="0" marR="0" lvl="0" indent="0" algn="l" rtl="0">
              <a:spcBef>
                <a:spcPts val="17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30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700"/>
              </a:spcBef>
              <a:buClr>
                <a:srgbClr val="0D467A"/>
              </a:buClr>
              <a:buSzPct val="25000"/>
              <a:buFont typeface="Merriweather Sans"/>
              <a:buNone/>
            </a:pPr>
            <a:endParaRPr sz="3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Shape 1489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Formative vs. Summative Assessment</a:t>
            </a:r>
          </a:p>
        </p:txBody>
      </p:sp>
      <p:pic>
        <p:nvPicPr>
          <p:cNvPr id="1490" name="Shape 14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082274" y="1851275"/>
            <a:ext cx="5925300" cy="4444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QuIP 3.0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440</Words>
  <Application>Microsoft Office PowerPoint</Application>
  <PresentationFormat>On-screen Show (4:3)</PresentationFormat>
  <Paragraphs>80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Questrial</vt:lpstr>
      <vt:lpstr>Calibri</vt:lpstr>
      <vt:lpstr>Arial</vt:lpstr>
      <vt:lpstr>Noto Sans Symbols</vt:lpstr>
      <vt:lpstr>Merriweather Sans</vt:lpstr>
      <vt:lpstr>EQuIP 3.0</vt:lpstr>
      <vt:lpstr>PowerPoint Presentation</vt:lpstr>
      <vt:lpstr>Module 9: Monitoring Student Progress</vt:lpstr>
      <vt:lpstr>EQuIP Rubric</vt:lpstr>
      <vt:lpstr>Monitoring Progress in a Lesson or Unit</vt:lpstr>
      <vt:lpstr>What Does Formative Assessment Look Like?</vt:lpstr>
      <vt:lpstr>Evidence of student learning</vt:lpstr>
      <vt:lpstr>What Does Formative Assessment Look Like?</vt:lpstr>
      <vt:lpstr>Examples/Non-Examples</vt:lpstr>
      <vt:lpstr>Formative vs. Summative Assessment</vt:lpstr>
      <vt:lpstr>Monitoring Progress in a Lesson or Unit</vt:lpstr>
      <vt:lpstr>Monitoring Progress in Units or Longer Lessons</vt:lpstr>
      <vt:lpstr>Response Form, p. 12</vt:lpstr>
      <vt:lpstr>Quick Practice</vt:lpstr>
      <vt:lpstr>Debrief</vt:lpstr>
      <vt:lpstr>Let’s Rate the Degree to which the criteria were met for Category III</vt:lpstr>
      <vt:lpstr>Overall Rating for Lesson/Unit</vt:lpstr>
      <vt:lpstr>Module 9: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Jennifer</cp:lastModifiedBy>
  <cp:revision>2</cp:revision>
  <dcterms:modified xsi:type="dcterms:W3CDTF">2017-03-20T15:05:53Z</dcterms:modified>
</cp:coreProperties>
</file>